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AD8EA79-FAEE-4CD3-924C-E1B7CE1E8AB4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C8021E5-B01B-4900-AD45-D385FCA06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75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EA79-FAEE-4CD3-924C-E1B7CE1E8AB4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21E5-B01B-4900-AD45-D385FCA06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4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EA79-FAEE-4CD3-924C-E1B7CE1E8AB4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21E5-B01B-4900-AD45-D385FCA06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803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EA79-FAEE-4CD3-924C-E1B7CE1E8AB4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21E5-B01B-4900-AD45-D385FCA06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950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EA79-FAEE-4CD3-924C-E1B7CE1E8AB4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21E5-B01B-4900-AD45-D385FCA06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448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EA79-FAEE-4CD3-924C-E1B7CE1E8AB4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21E5-B01B-4900-AD45-D385FCA06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537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EA79-FAEE-4CD3-924C-E1B7CE1E8AB4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21E5-B01B-4900-AD45-D385FCA06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536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AD8EA79-FAEE-4CD3-924C-E1B7CE1E8AB4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21E5-B01B-4900-AD45-D385FCA06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593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AD8EA79-FAEE-4CD3-924C-E1B7CE1E8AB4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21E5-B01B-4900-AD45-D385FCA06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739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EA79-FAEE-4CD3-924C-E1B7CE1E8AB4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21E5-B01B-4900-AD45-D385FCA06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62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EA79-FAEE-4CD3-924C-E1B7CE1E8AB4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21E5-B01B-4900-AD45-D385FCA06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01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EA79-FAEE-4CD3-924C-E1B7CE1E8AB4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21E5-B01B-4900-AD45-D385FCA06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22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EA79-FAEE-4CD3-924C-E1B7CE1E8AB4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21E5-B01B-4900-AD45-D385FCA06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12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EA79-FAEE-4CD3-924C-E1B7CE1E8AB4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21E5-B01B-4900-AD45-D385FCA06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35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EA79-FAEE-4CD3-924C-E1B7CE1E8AB4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21E5-B01B-4900-AD45-D385FCA06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48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EA79-FAEE-4CD3-924C-E1B7CE1E8AB4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21E5-B01B-4900-AD45-D385FCA06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27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EA79-FAEE-4CD3-924C-E1B7CE1E8AB4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21E5-B01B-4900-AD45-D385FCA06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4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AD8EA79-FAEE-4CD3-924C-E1B7CE1E8AB4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C8021E5-B01B-4900-AD45-D385FCA06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0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04C413A-B08A-41B1-AAFF-8FD9A6EF3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0620" y="355107"/>
            <a:ext cx="3728621" cy="620549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2737A31-6756-47CA-A9C6-2D8BB3F8FED5}"/>
              </a:ext>
            </a:extLst>
          </p:cNvPr>
          <p:cNvSpPr/>
          <p:nvPr/>
        </p:nvSpPr>
        <p:spPr>
          <a:xfrm>
            <a:off x="479394" y="479351"/>
            <a:ext cx="398607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1200" b="1" dirty="0">
                <a:solidFill>
                  <a:prstClr val="white"/>
                </a:solidFill>
                <a:latin typeface="Liberation Serif"/>
              </a:rPr>
              <a:t>Коррупция</a:t>
            </a:r>
            <a:endParaRPr lang="ru-RU" sz="1200" dirty="0">
              <a:solidFill>
                <a:prstClr val="white"/>
              </a:solidFill>
              <a:latin typeface="Liberation Serif"/>
            </a:endParaRPr>
          </a:p>
          <a:p>
            <a:pPr lvl="0" algn="just">
              <a:buClr>
                <a:srgbClr val="90C226"/>
              </a:buClr>
              <a:buSzPct val="80000"/>
            </a:pPr>
            <a:r>
              <a:rPr lang="ru-RU" sz="1200" b="1" dirty="0">
                <a:solidFill>
                  <a:prstClr val="white"/>
                </a:solidFill>
                <a:latin typeface="Liberation Serif"/>
              </a:rPr>
              <a:t>– это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лицами; совершение указанных деяний в отношении и от имени юридического лица.</a:t>
            </a:r>
          </a:p>
          <a:p>
            <a:pPr lvl="0" algn="r">
              <a:buClr>
                <a:srgbClr val="90C226"/>
              </a:buClr>
              <a:buSzPct val="80000"/>
            </a:pPr>
            <a:r>
              <a:rPr lang="ru-RU" sz="1200" b="1" i="1" dirty="0">
                <a:solidFill>
                  <a:prstClr val="white"/>
                </a:solidFill>
                <a:latin typeface="Liberation Serif"/>
              </a:rPr>
              <a:t>статья 1Федерального закона </a:t>
            </a:r>
          </a:p>
          <a:p>
            <a:pPr lvl="0" algn="r">
              <a:buClr>
                <a:srgbClr val="90C226"/>
              </a:buClr>
              <a:buSzPct val="80000"/>
            </a:pPr>
            <a:r>
              <a:rPr lang="ru-RU" sz="1200" b="1" i="1" dirty="0">
                <a:solidFill>
                  <a:prstClr val="white"/>
                </a:solidFill>
                <a:latin typeface="Liberation Serif"/>
              </a:rPr>
              <a:t>от 25 декабря 2008 года № 273-ФЗ </a:t>
            </a:r>
          </a:p>
          <a:p>
            <a:pPr lvl="0" algn="r">
              <a:buClr>
                <a:srgbClr val="90C226"/>
              </a:buClr>
              <a:buSzPct val="80000"/>
            </a:pPr>
            <a:r>
              <a:rPr lang="ru-RU" sz="1200" b="1" i="1" dirty="0">
                <a:solidFill>
                  <a:prstClr val="white"/>
                </a:solidFill>
                <a:latin typeface="Liberation Serif"/>
              </a:rPr>
              <a:t>"О противодействии коррупции"</a:t>
            </a:r>
            <a:endParaRPr lang="ru-RU" sz="1200" b="1" dirty="0">
              <a:solidFill>
                <a:prstClr val="white"/>
              </a:solidFill>
              <a:latin typeface="Trebuchet MS" panose="020B0603020202020204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657916A-973A-4478-B265-67C3901EB6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19" y="4038230"/>
            <a:ext cx="3311119" cy="1865419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928CE1C-36BB-4C5C-A820-818B9F2B5242}"/>
              </a:ext>
            </a:extLst>
          </p:cNvPr>
          <p:cNvSpPr/>
          <p:nvPr/>
        </p:nvSpPr>
        <p:spPr>
          <a:xfrm>
            <a:off x="4507480" y="479351"/>
            <a:ext cx="3986074" cy="2344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3200" b="1" dirty="0">
                <a:solidFill>
                  <a:prstClr val="white"/>
                </a:solidFill>
                <a:latin typeface="Liberation Serif"/>
              </a:rPr>
              <a:t>ВАЖНО БОРОТЬСЯ С КОРРУПЦИЕЙ!!!</a:t>
            </a:r>
          </a:p>
          <a:p>
            <a:pPr lvl="0" algn="ct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1400" b="1" dirty="0">
                <a:solidFill>
                  <a:prstClr val="white"/>
                </a:solidFill>
                <a:latin typeface="Liberation Serif"/>
              </a:rPr>
              <a:t>В целях предупреждения и искоренения коррупционных проявлений необходимо сообщать о них:</a:t>
            </a:r>
            <a:endParaRPr lang="ru-RU" sz="1400" dirty="0">
              <a:solidFill>
                <a:prstClr val="white"/>
              </a:solidFill>
              <a:latin typeface="Liberation Serif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1F60C56-8744-40EE-A276-4AF0A27F9D78}"/>
              </a:ext>
            </a:extLst>
          </p:cNvPr>
          <p:cNvSpPr/>
          <p:nvPr/>
        </p:nvSpPr>
        <p:spPr>
          <a:xfrm>
            <a:off x="8258608" y="560092"/>
            <a:ext cx="32551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Montserrat"/>
              </a:rPr>
              <a:t>ПАМЯТКА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Montserrat"/>
              </a:rPr>
              <a:t>для обучающихся, родителей (законных представителей), педагогических работников</a:t>
            </a:r>
            <a:endParaRPr lang="ru-RU" sz="1600" dirty="0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154708D-CC39-41F1-9E21-1893FF415196}"/>
              </a:ext>
            </a:extLst>
          </p:cNvPr>
          <p:cNvSpPr/>
          <p:nvPr/>
        </p:nvSpPr>
        <p:spPr>
          <a:xfrm>
            <a:off x="4816970" y="3593592"/>
            <a:ext cx="33111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Montserrat"/>
              </a:rPr>
              <a:t>Следственный комитет Российской Федерации  по Алтайскому краю  - "Телефон доверия" </a:t>
            </a:r>
            <a:endParaRPr lang="ru-RU" sz="1600" dirty="0">
              <a:latin typeface="Montserrat"/>
            </a:endParaRPr>
          </a:p>
          <a:p>
            <a:pPr algn="ctr"/>
            <a:r>
              <a:rPr lang="ru-RU" sz="1600" b="1" dirty="0">
                <a:solidFill>
                  <a:srgbClr val="B71C1C"/>
                </a:solidFill>
                <a:latin typeface="Montserrat"/>
              </a:rPr>
              <a:t>8 (385-2) 29-80-94</a:t>
            </a:r>
            <a:endParaRPr lang="ru-RU" sz="1600" dirty="0">
              <a:solidFill>
                <a:srgbClr val="424242"/>
              </a:solidFill>
              <a:latin typeface="Montserrat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D43BAC9-EEF0-476D-8CFB-D21CF0006B99}"/>
              </a:ext>
            </a:extLst>
          </p:cNvPr>
          <p:cNvSpPr/>
          <p:nvPr/>
        </p:nvSpPr>
        <p:spPr>
          <a:xfrm>
            <a:off x="4619639" y="4670810"/>
            <a:ext cx="35688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Montserrat"/>
              </a:rPr>
              <a:t>Управление ФСБ Российской Федерации по Алтайскому краю </a:t>
            </a:r>
            <a:endParaRPr lang="ru-RU" sz="1600" dirty="0">
              <a:latin typeface="Montserrat"/>
            </a:endParaRPr>
          </a:p>
          <a:p>
            <a:pPr algn="ctr"/>
            <a:r>
              <a:rPr lang="ru-RU" sz="1600" b="1" dirty="0">
                <a:solidFill>
                  <a:srgbClr val="B71C1C"/>
                </a:solidFill>
                <a:latin typeface="Montserrat"/>
              </a:rPr>
              <a:t>8 (385-2) 63-81-55</a:t>
            </a:r>
            <a:endParaRPr lang="ru-RU" sz="1600" dirty="0">
              <a:solidFill>
                <a:srgbClr val="424242"/>
              </a:solidFill>
              <a:latin typeface="Montserrat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B801198-8D13-4337-A47E-5B272395762C}"/>
              </a:ext>
            </a:extLst>
          </p:cNvPr>
          <p:cNvSpPr/>
          <p:nvPr/>
        </p:nvSpPr>
        <p:spPr>
          <a:xfrm>
            <a:off x="4465468" y="5501807"/>
            <a:ext cx="38351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latin typeface="Montserrat"/>
              </a:rPr>
              <a:t>Прокуратура Алтайского края </a:t>
            </a:r>
            <a:endParaRPr lang="ru-RU" sz="1600" dirty="0">
              <a:latin typeface="Montserrat"/>
            </a:endParaRPr>
          </a:p>
          <a:p>
            <a:pPr lvl="0" algn="ctr"/>
            <a:r>
              <a:rPr lang="ru-RU" sz="1600" b="1" dirty="0">
                <a:solidFill>
                  <a:srgbClr val="0D47A1"/>
                </a:solidFill>
                <a:latin typeface="Montserrat"/>
              </a:rPr>
              <a:t>         </a:t>
            </a:r>
            <a:r>
              <a:rPr lang="ru-RU" sz="1600" b="1" dirty="0">
                <a:solidFill>
                  <a:srgbClr val="B71C1C"/>
                </a:solidFill>
                <a:latin typeface="Montserrat"/>
              </a:rPr>
              <a:t>8 (385-2) 22-20-17</a:t>
            </a:r>
            <a:endParaRPr lang="ru-RU" sz="1600" dirty="0">
              <a:solidFill>
                <a:srgbClr val="424242"/>
              </a:solidFill>
              <a:latin typeface="Montserrat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E71D19BD-D5AA-4417-8983-D2036AA03F4F}"/>
              </a:ext>
            </a:extLst>
          </p:cNvPr>
          <p:cNvSpPr/>
          <p:nvPr/>
        </p:nvSpPr>
        <p:spPr>
          <a:xfrm>
            <a:off x="4816970" y="2824022"/>
            <a:ext cx="32551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Montserrat"/>
              </a:rPr>
              <a:t>Телефон доверия ГУ МВД России по Алтайскому краю </a:t>
            </a:r>
            <a:endParaRPr lang="ru-RU" sz="1600" dirty="0">
              <a:latin typeface="Montserrat"/>
            </a:endParaRPr>
          </a:p>
          <a:p>
            <a:pPr algn="ctr"/>
            <a:r>
              <a:rPr lang="ru-RU" sz="1600" b="1" dirty="0">
                <a:solidFill>
                  <a:srgbClr val="B71C1C"/>
                </a:solidFill>
                <a:latin typeface="Montserrat"/>
              </a:rPr>
              <a:t>8 (385-2) 63-03-15</a:t>
            </a:r>
            <a:endParaRPr lang="ru-RU" sz="1600" dirty="0">
              <a:solidFill>
                <a:srgbClr val="424242"/>
              </a:solidFill>
              <a:latin typeface="Montserrat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6956D06-2478-4CF6-8B31-6E135E4EACB5}"/>
              </a:ext>
            </a:extLst>
          </p:cNvPr>
          <p:cNvSpPr/>
          <p:nvPr/>
        </p:nvSpPr>
        <p:spPr>
          <a:xfrm>
            <a:off x="8257670" y="1979017"/>
            <a:ext cx="33543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Liberation Serif"/>
              </a:rPr>
              <a:t>ЧТО НУЖНО ЗНАТЬ О КОРРУПЦИИ</a:t>
            </a:r>
            <a:endParaRPr lang="ru-RU" sz="2800" dirty="0">
              <a:solidFill>
                <a:srgbClr val="424242"/>
              </a:solidFill>
              <a:latin typeface="Liberation Serif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CF6A1603-BE5E-41CD-B23B-20E2F01733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594" y="3712592"/>
            <a:ext cx="3236715" cy="1641477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1876C79-5C07-45E0-B8BB-300CB4BE0EC4}"/>
              </a:ext>
            </a:extLst>
          </p:cNvPr>
          <p:cNvSpPr/>
          <p:nvPr/>
        </p:nvSpPr>
        <p:spPr>
          <a:xfrm>
            <a:off x="8188461" y="5594598"/>
            <a:ext cx="34347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latin typeface="Liberation Serif"/>
              </a:rPr>
              <a:t>КГБУ ДО «СШ «Юность Алтая»</a:t>
            </a:r>
          </a:p>
          <a:p>
            <a:pPr lvl="0" algn="ctr"/>
            <a:r>
              <a:rPr lang="ru-RU" sz="1600" b="1" dirty="0">
                <a:latin typeface="Liberation Serif"/>
              </a:rPr>
              <a:t>2023</a:t>
            </a:r>
            <a:endParaRPr lang="ru-RU" sz="1600" dirty="0">
              <a:latin typeface="Liberation Serif"/>
            </a:endParaRPr>
          </a:p>
        </p:txBody>
      </p:sp>
    </p:spTree>
    <p:extLst>
      <p:ext uri="{BB962C8B-B14F-4D97-AF65-F5344CB8AC3E}">
        <p14:creationId xmlns:p14="http://schemas.microsoft.com/office/powerpoint/2010/main" val="42346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4776620-5E14-4DB9-ACE9-0D8F8AB85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140" y="5718883"/>
            <a:ext cx="1368641" cy="1026481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CA3C33-C1FC-4CE6-BE07-41A147DED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69" y="527012"/>
            <a:ext cx="3400149" cy="706964"/>
          </a:xfrm>
        </p:spPr>
        <p:txBody>
          <a:bodyPr/>
          <a:lstStyle/>
          <a:p>
            <a:pPr algn="ctr"/>
            <a:r>
              <a:rPr lang="ru-RU" sz="2400" b="1" dirty="0">
                <a:latin typeface="Liberation Serif"/>
              </a:rPr>
              <a:t>ФОРМЫ КОРРУПЦИИ: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200B0A8A-582C-46D0-B581-BBD8EBB7B871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Liberation Serif"/>
              </a:rPr>
              <a:t>Взятка и коммерческий подкуп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ED69837C-5B23-40BD-AFCC-901A56540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41442" y="1176836"/>
            <a:ext cx="3147009" cy="576262"/>
          </a:xfrm>
        </p:spPr>
        <p:txBody>
          <a:bodyPr/>
          <a:lstStyle/>
          <a:p>
            <a:pPr algn="ctr"/>
            <a:r>
              <a:rPr lang="ru-RU" b="1" dirty="0">
                <a:latin typeface="Liberation Serif"/>
              </a:rPr>
              <a:t>ЧТО ДЕЛАТЬ, если взятку просят или предлагают?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29FFDAE2-625E-4D49-8815-59F47CB6BED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441442" y="1753098"/>
            <a:ext cx="3147009" cy="4633655"/>
          </a:xfrm>
        </p:spPr>
        <p:txBody>
          <a:bodyPr>
            <a:normAutofit fontScale="92500" lnSpcReduction="20000"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bg1"/>
                </a:solidFill>
                <a:latin typeface="Liberation Serif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bg1"/>
                </a:solidFill>
                <a:latin typeface="Liberation Serif"/>
                <a:ea typeface="Times New Roman" panose="02020603050405020304" pitchFamily="18" charset="0"/>
                <a:cs typeface="Times New Roman" panose="02020603050405020304" pitchFamily="18" charset="0"/>
              </a:rPr>
              <a:t>вести себя крайне осторожно, вежливо, без заискивания, не допуская опрометчивых высказываний, которые могли бы </a:t>
            </a:r>
            <a:r>
              <a:rPr lang="ru-RU" sz="1300" dirty="0">
                <a:solidFill>
                  <a:schemeClr val="accent1">
                    <a:lumMod val="75000"/>
                  </a:schemeClr>
                </a:solidFill>
                <a:latin typeface="Liberation Serif"/>
                <a:ea typeface="Times New Roman" panose="02020603050405020304" pitchFamily="18" charset="0"/>
                <a:cs typeface="Times New Roman" panose="02020603050405020304" pitchFamily="18" charset="0"/>
              </a:rPr>
              <a:t>вымогателем трактоваться либо как готовность, либо как категорический отказ дать взятку;</a:t>
            </a:r>
          </a:p>
          <a:p>
            <a:pPr lvl="0" algn="just">
              <a:spcBef>
                <a:spcPts val="0"/>
              </a:spcBef>
            </a:pPr>
            <a:endParaRPr lang="ru-RU" sz="1300" dirty="0">
              <a:solidFill>
                <a:schemeClr val="accent1">
                  <a:lumMod val="75000"/>
                </a:schemeClr>
              </a:solidFill>
              <a:latin typeface="Liberation Serif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accent1">
                    <a:lumMod val="75000"/>
                  </a:schemeClr>
                </a:solidFill>
                <a:latin typeface="Liberation Serif"/>
                <a:ea typeface="Times New Roman" panose="02020603050405020304" pitchFamily="18" charset="0"/>
                <a:cs typeface="Times New Roman" panose="02020603050405020304" pitchFamily="18" charset="0"/>
              </a:rPr>
              <a:t> внимательно выслушать и точно запомнить поставленные Вам условия (размеры сумм, наименование товаров и характер услуг, сроки и способы передачи взятки, последовательность решения вопросов);</a:t>
            </a:r>
          </a:p>
          <a:p>
            <a:pPr lvl="0" algn="just">
              <a:spcBef>
                <a:spcPts val="0"/>
              </a:spcBef>
            </a:pPr>
            <a:endParaRPr lang="ru-RU" sz="1300" dirty="0">
              <a:solidFill>
                <a:schemeClr val="accent1">
                  <a:lumMod val="75000"/>
                </a:schemeClr>
              </a:solidFill>
              <a:latin typeface="Liberation Serif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accent1">
                    <a:lumMod val="75000"/>
                  </a:schemeClr>
                </a:solidFill>
                <a:latin typeface="Liberation Serif"/>
                <a:ea typeface="Times New Roman" panose="02020603050405020304" pitchFamily="18" charset="0"/>
                <a:cs typeface="Times New Roman" panose="02020603050405020304" pitchFamily="18" charset="0"/>
              </a:rPr>
              <a:t> постараться перенести вопрос о времени и месте передачи взятки до следующей беседы или, если это невозможно, предложить хорошо знакомое Вам место для следующей встречи;</a:t>
            </a:r>
          </a:p>
          <a:p>
            <a:pPr lvl="0" algn="just">
              <a:spcBef>
                <a:spcPts val="0"/>
              </a:spcBef>
            </a:pPr>
            <a:endParaRPr lang="ru-RU" sz="1300" dirty="0">
              <a:solidFill>
                <a:schemeClr val="accent1">
                  <a:lumMod val="75000"/>
                </a:schemeClr>
              </a:solidFill>
              <a:latin typeface="Liberation Serif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accent1">
                    <a:lumMod val="75000"/>
                  </a:schemeClr>
                </a:solidFill>
                <a:latin typeface="Liberation Serif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accent1">
                    <a:lumMod val="75000"/>
                  </a:schemeClr>
                </a:solidFill>
                <a:latin typeface="Liberation Serif"/>
                <a:ea typeface="Times New Roman" panose="02020603050405020304" pitchFamily="18" charset="0"/>
                <a:cs typeface="Times New Roman" panose="02020603050405020304" pitchFamily="18" charset="0"/>
              </a:rPr>
              <a:t>поинтересоваться у собеседника о гарантиях решения вопроса в случае дачи взятки;</a:t>
            </a:r>
          </a:p>
          <a:p>
            <a:pPr lvl="0" algn="just">
              <a:spcBef>
                <a:spcPts val="0"/>
              </a:spcBef>
            </a:pPr>
            <a:endParaRPr lang="ru-RU" sz="1300" dirty="0">
              <a:solidFill>
                <a:schemeClr val="accent1">
                  <a:lumMod val="75000"/>
                </a:schemeClr>
              </a:solidFill>
              <a:latin typeface="Liberation Serif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accent1">
                    <a:lumMod val="75000"/>
                  </a:schemeClr>
                </a:solidFill>
                <a:latin typeface="Liberation Serif"/>
                <a:ea typeface="Times New Roman" panose="02020603050405020304" pitchFamily="18" charset="0"/>
                <a:cs typeface="Times New Roman" panose="02020603050405020304" pitchFamily="18" charset="0"/>
              </a:rPr>
              <a:t> не брать инициативу в разговоре на себя, больше «работать на прием информации», позволять потенциальному взяткополучателю «выговорится», сообщить Вам как можно больше информации.</a:t>
            </a:r>
            <a:endParaRPr lang="ru-RU" sz="1300" dirty="0">
              <a:solidFill>
                <a:schemeClr val="accent1">
                  <a:lumMod val="75000"/>
                </a:schemeClr>
              </a:solidFill>
              <a:latin typeface="Liberation Serif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1200" dirty="0">
              <a:solidFill>
                <a:schemeClr val="accent1">
                  <a:lumMod val="75000"/>
                </a:schemeClr>
              </a:solidFill>
              <a:latin typeface="Liberation Serif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endParaRPr lang="ru-RU" sz="1200" dirty="0">
              <a:solidFill>
                <a:schemeClr val="accent1">
                  <a:lumMod val="75000"/>
                </a:schemeClr>
              </a:solidFill>
              <a:latin typeface="Liberation Serif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1100" dirty="0">
              <a:solidFill>
                <a:schemeClr val="accent1">
                  <a:lumMod val="75000"/>
                </a:schemeClr>
              </a:solidFill>
              <a:latin typeface="Liberation Serif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900AC978-DA60-45E1-AC77-BF02FF334C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11797" y="2379983"/>
            <a:ext cx="3145730" cy="2181629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Liberation Serif"/>
              </a:rPr>
              <a:t>ВАЖНО НЕ ДОПУСТИТЬ КОРРУПЦИЮ!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Liberation Serif"/>
              </a:rPr>
              <a:t>Статьей 13.3 Федерального закона от 25.12.2008 г. №273-ФЗ «О противодействии коррупции» установлена обязанность организаций принимать меры по предупреждению коррупции.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45884853-3C44-4E09-945F-5555000A8CCC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874493" y="4603410"/>
            <a:ext cx="4199137" cy="234881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Liberation Serif"/>
              </a:rPr>
              <a:t>НУЖНО: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Liberation Serif"/>
              </a:rPr>
              <a:t>Определить ответственных за профилактику коррупции;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Liberation Serif"/>
              </a:rPr>
              <a:t>Сотрудничать с правоохранительными органами;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Liberation Serif"/>
              </a:rPr>
              <a:t>Принять кодекс этики и служебного поведения;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Liberation Serif"/>
              </a:rPr>
              <a:t>Предотвращать и регулировать конфликт интересов;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Liberation Serif"/>
              </a:rPr>
              <a:t>Не допускать составления неофициальной отчётности и использования поддельных документов.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200" b="1" dirty="0">
              <a:latin typeface="Liberation Serif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b="1" dirty="0">
              <a:latin typeface="Liberation Serif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4EF2924C-53F7-4882-9961-61CEF602D8D3}"/>
              </a:ext>
            </a:extLst>
          </p:cNvPr>
          <p:cNvSpPr txBox="1">
            <a:spLocks/>
          </p:cNvSpPr>
          <p:nvPr/>
        </p:nvSpPr>
        <p:spPr>
          <a:xfrm>
            <a:off x="472918" y="1464967"/>
            <a:ext cx="3746377" cy="476715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bg1"/>
                </a:solidFill>
                <a:latin typeface="Liberation Serif"/>
              </a:rPr>
              <a:t>Взятка и коммерческий подкуп;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Liberation Serif"/>
              </a:rPr>
              <a:t>Присвоение и растрата;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Liberation Serif"/>
              </a:rPr>
              <a:t>Вымогательство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Liberation Serif"/>
              </a:rPr>
              <a:t>как способ совершения коррупционных правонарушений;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Liberation Serif"/>
              </a:rPr>
              <a:t>Мошенничество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Liberation Serif"/>
              </a:rPr>
              <a:t>с использованием служебных полномочий;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Liberation Serif"/>
              </a:rPr>
              <a:t>Злоупотребление должностными полномочиями или их превышение;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Liberation Serif"/>
              </a:rPr>
              <a:t>Фаворитизм  -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/>
              </a:rPr>
              <a:t>должность предоставляется человеку, который не владеет достаточной компетенцией. Зачастую это могут быть родственники или близкое окружение лица, способствующего такому назначению на должность.</a:t>
            </a:r>
          </a:p>
          <a:p>
            <a:pPr algn="ctr">
              <a:buFont typeface="Wingdings" panose="05000000000000000000" pitchFamily="2" charset="2"/>
              <a:buChar char="q"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Liberation Serif"/>
            </a:endParaRPr>
          </a:p>
          <a:p>
            <a:pPr algn="ctr">
              <a:buFont typeface="Wingdings" panose="05000000000000000000" pitchFamily="2" charset="2"/>
              <a:buChar char="q"/>
            </a:pPr>
            <a:endParaRPr lang="ru-RU" sz="1400" b="1" dirty="0">
              <a:solidFill>
                <a:schemeClr val="accent1">
                  <a:lumMod val="75000"/>
                </a:schemeClr>
              </a:solidFill>
              <a:latin typeface="Liberation Serif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6DE74123-82CC-46D1-8D8D-0D77A80C8D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280" y="591747"/>
            <a:ext cx="2540764" cy="174643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21500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184</TotalTime>
  <Words>466</Words>
  <Application>Microsoft Office PowerPoint</Application>
  <PresentationFormat>Широкоэкранный</PresentationFormat>
  <Paragraphs>48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Century Gothic</vt:lpstr>
      <vt:lpstr>Liberation Serif</vt:lpstr>
      <vt:lpstr>Montserrat</vt:lpstr>
      <vt:lpstr>Trebuchet MS</vt:lpstr>
      <vt:lpstr>Wingdings</vt:lpstr>
      <vt:lpstr>Wingdings 3</vt:lpstr>
      <vt:lpstr>Совет директоров</vt:lpstr>
      <vt:lpstr>Презентация PowerPoint</vt:lpstr>
      <vt:lpstr>ФОРМЫ КОРРУПЦИИ: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2023-09-27T04:08:42Z</dcterms:created>
  <dcterms:modified xsi:type="dcterms:W3CDTF">2023-09-27T07:12:51Z</dcterms:modified>
</cp:coreProperties>
</file>