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0" autoAdjust="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8E2E8D5-00E2-4011-8922-42FA834EB6A9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1902078-CCFC-4CDE-83B7-B745DCA4D7C8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08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E8D5-00E2-4011-8922-42FA834EB6A9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2078-CCFC-4CDE-83B7-B745DCA4D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57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E8D5-00E2-4011-8922-42FA834EB6A9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2078-CCFC-4CDE-83B7-B745DCA4D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011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E8D5-00E2-4011-8922-42FA834EB6A9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2078-CCFC-4CDE-83B7-B745DCA4D7C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3491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E8D5-00E2-4011-8922-42FA834EB6A9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2078-CCFC-4CDE-83B7-B745DCA4D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59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E8D5-00E2-4011-8922-42FA834EB6A9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2078-CCFC-4CDE-83B7-B745DCA4D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014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E8D5-00E2-4011-8922-42FA834EB6A9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2078-CCFC-4CDE-83B7-B745DCA4D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12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E8D5-00E2-4011-8922-42FA834EB6A9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2078-CCFC-4CDE-83B7-B745DCA4D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338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E8D5-00E2-4011-8922-42FA834EB6A9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2078-CCFC-4CDE-83B7-B745DCA4D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16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E8D5-00E2-4011-8922-42FA834EB6A9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2078-CCFC-4CDE-83B7-B745DCA4D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68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E8D5-00E2-4011-8922-42FA834EB6A9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2078-CCFC-4CDE-83B7-B745DCA4D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79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E8D5-00E2-4011-8922-42FA834EB6A9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2078-CCFC-4CDE-83B7-B745DCA4D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36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E8D5-00E2-4011-8922-42FA834EB6A9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2078-CCFC-4CDE-83B7-B745DCA4D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26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E8D5-00E2-4011-8922-42FA834EB6A9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2078-CCFC-4CDE-83B7-B745DCA4D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66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E8D5-00E2-4011-8922-42FA834EB6A9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2078-CCFC-4CDE-83B7-B745DCA4D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75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E8D5-00E2-4011-8922-42FA834EB6A9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2078-CCFC-4CDE-83B7-B745DCA4D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283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E8D5-00E2-4011-8922-42FA834EB6A9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2078-CCFC-4CDE-83B7-B745DCA4D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46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8E2E8D5-00E2-4011-8922-42FA834EB6A9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1902078-CCFC-4CDE-83B7-B745DCA4D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82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2018C4-4189-4972-B71D-1507CC6A3F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n>
                  <a:solidFill>
                    <a:schemeClr val="tx1"/>
                  </a:solidFill>
                </a:ln>
              </a:rPr>
              <a:t>ПРОТИВОДЕЙСТВИЕ КОРРУАЦИИ !!!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950483-ED10-486D-B595-E95D632A5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818475" y="3304454"/>
            <a:ext cx="9900640" cy="1097996"/>
          </a:xfrm>
        </p:spPr>
        <p:txBody>
          <a:bodyPr/>
          <a:lstStyle/>
          <a:p>
            <a:pPr algn="ctr"/>
            <a:r>
              <a:rPr lang="ru-RU" sz="1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Дорогой друг!</a:t>
            </a:r>
            <a:endParaRPr lang="ru-RU" sz="1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ru-RU" sz="1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Если ты знакомишься с этим буклетом, ты – не сторонний наблюдатель, а заинтересованный гражданин с активной жизненной позицией. Твое личное участие и участие твоих друзей в профилактике коррупции на учебе, работе и в общественных отношениях по жизни имеет большое значение для общества и страны. 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368D0C-245C-4B4A-AF9C-725B3F240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4205">
            <a:off x="71022" y="471671"/>
            <a:ext cx="2295525" cy="1990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C7C37083-3445-491B-8F74-FEEE106832FA}"/>
              </a:ext>
            </a:extLst>
          </p:cNvPr>
          <p:cNvSpPr txBox="1">
            <a:spLocks/>
          </p:cNvSpPr>
          <p:nvPr/>
        </p:nvSpPr>
        <p:spPr>
          <a:xfrm rot="21420000">
            <a:off x="2164009" y="4648273"/>
            <a:ext cx="9900640" cy="10979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bg1">
                    <a:lumMod val="65000"/>
                  </a:schemeClr>
                </a:solidFill>
              </a:rPr>
              <a:t>КРАЕВОЕ ГОСУДАРСТВЕННОЕ БЮДЖЕТНОЕ УЧРЕЖДЕНИЕ ДОПОЛНИТЕЛЬНОГО ОБРАЗОВАНИЯ </a:t>
            </a:r>
          </a:p>
          <a:p>
            <a:pPr algn="ctr"/>
            <a:r>
              <a:rPr lang="ru-RU" sz="1400" dirty="0">
                <a:solidFill>
                  <a:schemeClr val="bg1">
                    <a:lumMod val="65000"/>
                  </a:schemeClr>
                </a:solidFill>
              </a:rPr>
              <a:t>«СПОРТИВНАЯ ШКОЛА ПО ХОККЕЮ НА ТРАВЕ «Юность Алтая»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A1B5F5-9497-4273-90A6-6E62FE7BB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2229">
            <a:off x="2450433" y="4820575"/>
            <a:ext cx="1251286" cy="125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90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A954E-6CE3-41BF-BC40-09DF7226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42" y="233038"/>
            <a:ext cx="3770788" cy="761261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0D47A1"/>
                </a:solidFill>
                <a:latin typeface="Garamond" panose="02020404030301010803" pitchFamily="18" charset="0"/>
              </a:rPr>
              <a:t>Что делать, если у тебя</a:t>
            </a:r>
            <a:br>
              <a:rPr lang="ru-RU" sz="1600" dirty="0">
                <a:solidFill>
                  <a:srgbClr val="424242"/>
                </a:solidFill>
                <a:latin typeface="Garamond" panose="02020404030301010803" pitchFamily="18" charset="0"/>
              </a:rPr>
            </a:br>
            <a:r>
              <a:rPr lang="ru-RU" sz="1600" b="1" dirty="0">
                <a:solidFill>
                  <a:srgbClr val="0D47A1"/>
                </a:solidFill>
                <a:latin typeface="Garamond" panose="02020404030301010803" pitchFamily="18" charset="0"/>
              </a:rPr>
              <a:t>вымогают взятку</a:t>
            </a:r>
            <a:br>
              <a:rPr lang="ru-RU" sz="1600" dirty="0">
                <a:solidFill>
                  <a:srgbClr val="424242"/>
                </a:solidFill>
                <a:latin typeface="Garamond" panose="02020404030301010803" pitchFamily="18" charset="0"/>
              </a:rPr>
            </a:br>
            <a:endParaRPr lang="ru-RU" sz="1600" dirty="0">
              <a:latin typeface="Garamond" panose="020204040303010108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54D87E-388D-4D64-BBD6-E67E802876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621" y="818965"/>
            <a:ext cx="4003829" cy="2974019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4000" b="1" dirty="0">
                <a:solidFill>
                  <a:srgbClr val="A52A2A"/>
                </a:solidFill>
                <a:latin typeface="Garamond" panose="02020404030301010803" pitchFamily="18" charset="0"/>
              </a:rPr>
              <a:t>Веди себя осторожно, не допуская опрометчивых высказываний, которые могли бы трактоваться вымогателем как готовность, либо как категорический отказ дать взятку.</a:t>
            </a:r>
            <a:endParaRPr lang="ru-RU" sz="4000" dirty="0">
              <a:solidFill>
                <a:srgbClr val="424242"/>
              </a:solidFill>
              <a:latin typeface="Garamond" panose="02020404030301010803" pitchFamily="18" charset="0"/>
            </a:endParaRPr>
          </a:p>
          <a:p>
            <a:pPr algn="just"/>
            <a:r>
              <a:rPr lang="ru-RU" sz="4000" b="1" dirty="0">
                <a:solidFill>
                  <a:srgbClr val="A52A2A"/>
                </a:solidFill>
                <a:latin typeface="Garamond" panose="02020404030301010803" pitchFamily="18" charset="0"/>
              </a:rPr>
              <a:t>Внимательно выслушай и точно запомни поставленные тебе условия: размер сумм, наименование товаров и характер услуг, сроки и способы передачи взятки, последовательность</a:t>
            </a:r>
            <a:r>
              <a:rPr lang="ru-RU" sz="4000" dirty="0">
                <a:solidFill>
                  <a:srgbClr val="424242"/>
                </a:solidFill>
                <a:latin typeface="Garamond" panose="02020404030301010803" pitchFamily="18" charset="0"/>
              </a:rPr>
              <a:t> </a:t>
            </a:r>
            <a:r>
              <a:rPr lang="ru-RU" sz="4000" b="1" dirty="0">
                <a:solidFill>
                  <a:srgbClr val="A52A2A"/>
                </a:solidFill>
                <a:latin typeface="Garamond" panose="02020404030301010803" pitchFamily="18" charset="0"/>
              </a:rPr>
              <a:t>решения вопросов.</a:t>
            </a:r>
            <a:endParaRPr lang="ru-RU" sz="4000" dirty="0">
              <a:solidFill>
                <a:srgbClr val="424242"/>
              </a:solidFill>
              <a:latin typeface="Garamond" panose="02020404030301010803" pitchFamily="18" charset="0"/>
            </a:endParaRPr>
          </a:p>
          <a:p>
            <a:pPr algn="just"/>
            <a:r>
              <a:rPr lang="ru-RU" sz="4000" b="1" dirty="0">
                <a:solidFill>
                  <a:srgbClr val="A52A2A"/>
                </a:solidFill>
                <a:latin typeface="Garamond" panose="02020404030301010803" pitchFamily="18" charset="0"/>
              </a:rPr>
              <a:t>Поинтересуйся о гарантиях решения твоего вопроса в случае дачи взятки.</a:t>
            </a:r>
            <a:endParaRPr lang="ru-RU" sz="4000" dirty="0">
              <a:solidFill>
                <a:srgbClr val="424242"/>
              </a:solidFill>
              <a:latin typeface="Garamond" panose="02020404030301010803" pitchFamily="18" charset="0"/>
            </a:endParaRPr>
          </a:p>
          <a:p>
            <a:pPr algn="just"/>
            <a:r>
              <a:rPr lang="ru-RU" sz="4000" b="1" dirty="0">
                <a:solidFill>
                  <a:srgbClr val="A52A2A"/>
                </a:solidFill>
                <a:latin typeface="Garamond" panose="02020404030301010803" pitchFamily="18" charset="0"/>
              </a:rPr>
              <a:t>Постарайся перенести вопрос о времени и месте передачи взятки в хорошо знакомое тебе место.</a:t>
            </a:r>
            <a:endParaRPr lang="ru-RU" sz="4000" dirty="0">
              <a:solidFill>
                <a:srgbClr val="424242"/>
              </a:solidFill>
              <a:latin typeface="Garamond" panose="02020404030301010803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62706A-934D-4D8D-904B-4D95B3BBD1A0}"/>
              </a:ext>
            </a:extLst>
          </p:cNvPr>
          <p:cNvSpPr/>
          <p:nvPr/>
        </p:nvSpPr>
        <p:spPr>
          <a:xfrm>
            <a:off x="1110" y="3526654"/>
            <a:ext cx="40748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D47A1"/>
                </a:solidFill>
                <a:latin typeface="Garamond" panose="02020404030301010803" pitchFamily="18" charset="0"/>
              </a:rPr>
              <a:t>Какое принять решение? </a:t>
            </a:r>
          </a:p>
          <a:p>
            <a:pPr algn="just"/>
            <a:r>
              <a:rPr lang="ru-RU" sz="1400" b="1" dirty="0">
                <a:solidFill>
                  <a:srgbClr val="0D47A1"/>
                </a:solidFill>
                <a:latin typeface="Garamond" panose="02020404030301010803" pitchFamily="18" charset="0"/>
              </a:rPr>
              <a:t>Дать отказ пойти на преступление и смириться с тем, что твой вопрос не будет решен или стать на путь противодействия коррупционерам?</a:t>
            </a:r>
            <a:endParaRPr lang="ru-RU" sz="1400" dirty="0">
              <a:latin typeface="Garamond" panose="02020404030301010803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BECF760-D013-40E4-9BF5-3D81CFF11777}"/>
              </a:ext>
            </a:extLst>
          </p:cNvPr>
          <p:cNvSpPr/>
          <p:nvPr/>
        </p:nvSpPr>
        <p:spPr>
          <a:xfrm>
            <a:off x="0" y="4480761"/>
            <a:ext cx="4202098" cy="160043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Если ты считаешь взятку постыдным преступлением, не хочешь стать пособником преступникам, хочешь видеть свою страну свободной от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коррупционеров, готов поступиться своими сиюминутными интересами и дорожишь </a:t>
            </a:r>
            <a:r>
              <a:rPr lang="ru-RU" sz="1400" b="1" dirty="0">
                <a:solidFill>
                  <a:schemeClr val="bg1"/>
                </a:solidFill>
                <a:latin typeface="Garamond" panose="02020404030301010803" pitchFamily="18" charset="0"/>
              </a:rPr>
              <a:t>своей репутацией,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Garamond" panose="02020404030301010803" pitchFamily="18" charset="0"/>
              </a:rPr>
              <a:t>то ТЫ сделаешь ПРАВИЛЬНЫЙ ВЫБОР.</a:t>
            </a:r>
            <a:endParaRPr lang="ru-RU" sz="1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CDC926F-7CAC-4A76-9D6D-5B33EA35EE17}"/>
              </a:ext>
            </a:extLst>
          </p:cNvPr>
          <p:cNvSpPr/>
          <p:nvPr/>
        </p:nvSpPr>
        <p:spPr>
          <a:xfrm>
            <a:off x="4607511" y="130470"/>
            <a:ext cx="3338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D47A1"/>
                </a:solidFill>
                <a:latin typeface="Garamond" panose="02020404030301010803" pitchFamily="18" charset="0"/>
              </a:rPr>
              <a:t>СООБЩИТЕ О ФАКТАХ</a:t>
            </a:r>
            <a:endParaRPr lang="ru-RU" sz="1600" dirty="0">
              <a:solidFill>
                <a:srgbClr val="424242"/>
              </a:solidFill>
              <a:latin typeface="Garamond" panose="02020404030301010803" pitchFamily="18" charset="0"/>
            </a:endParaRPr>
          </a:p>
          <a:p>
            <a:pPr algn="ctr"/>
            <a:r>
              <a:rPr lang="ru-RU" sz="1600" b="1" dirty="0">
                <a:solidFill>
                  <a:srgbClr val="0D47A1"/>
                </a:solidFill>
                <a:latin typeface="Garamond" panose="02020404030301010803" pitchFamily="18" charset="0"/>
              </a:rPr>
              <a:t>КОРРУПЦИИ</a:t>
            </a:r>
            <a:endParaRPr lang="ru-RU" sz="1600" b="0" i="0" dirty="0">
              <a:solidFill>
                <a:srgbClr val="424242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0860A4-F53B-429A-BE5A-3F2E6EB4A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50" y="715245"/>
            <a:ext cx="2583402" cy="144670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F807B6B-B9B6-4F20-94CB-96A09F6E8D61}"/>
              </a:ext>
            </a:extLst>
          </p:cNvPr>
          <p:cNvSpPr/>
          <p:nvPr/>
        </p:nvSpPr>
        <p:spPr>
          <a:xfrm>
            <a:off x="4400366" y="2249382"/>
            <a:ext cx="3882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D47A1"/>
                </a:solidFill>
                <a:latin typeface="Garamond" panose="02020404030301010803" pitchFamily="18" charset="0"/>
              </a:rPr>
              <a:t>Гражданский долг каждого сообщить о ставших известными фактах коррупции, о неисполнении служебных обязанностей должностными лицами, о превышении ими</a:t>
            </a:r>
            <a:r>
              <a:rPr lang="ru-RU" sz="1200" dirty="0">
                <a:solidFill>
                  <a:srgbClr val="424242"/>
                </a:solidFill>
                <a:latin typeface="Garamond" panose="02020404030301010803" pitchFamily="18" charset="0"/>
              </a:rPr>
              <a:t> </a:t>
            </a:r>
            <a:r>
              <a:rPr lang="ru-RU" sz="1200" b="1" dirty="0">
                <a:solidFill>
                  <a:srgbClr val="0D47A1"/>
                </a:solidFill>
                <a:latin typeface="Garamond" panose="02020404030301010803" pitchFamily="18" charset="0"/>
              </a:rPr>
              <a:t>служебных полномочий, о вымогательстве с их стороны взяток.</a:t>
            </a:r>
            <a:endParaRPr lang="ru-RU" sz="1200" b="0" i="0" dirty="0">
              <a:solidFill>
                <a:srgbClr val="424242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FE7E4EB-A99E-4880-8606-3AFB61078020}"/>
              </a:ext>
            </a:extLst>
          </p:cNvPr>
          <p:cNvSpPr/>
          <p:nvPr/>
        </p:nvSpPr>
        <p:spPr>
          <a:xfrm>
            <a:off x="4208017" y="3265045"/>
            <a:ext cx="4074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Garamond" panose="02020404030301010803" pitchFamily="18" charset="0"/>
              </a:rPr>
              <a:t>Телефон доверия ГУ МВД России по Алтайскому краю </a:t>
            </a:r>
          </a:p>
          <a:p>
            <a:pPr algn="ctr"/>
            <a:r>
              <a:rPr lang="ru-RU" sz="1200" b="1" dirty="0">
                <a:solidFill>
                  <a:srgbClr val="B71C1C"/>
                </a:solidFill>
                <a:latin typeface="Garamond" panose="02020404030301010803" pitchFamily="18" charset="0"/>
              </a:rPr>
              <a:t>8 (385-2) 63-03-15</a:t>
            </a:r>
            <a:endParaRPr lang="ru-RU" sz="1200" b="1" dirty="0">
              <a:solidFill>
                <a:srgbClr val="424242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2EF6E93-D48C-4BC3-9024-6BDE0B0FEEB8}"/>
              </a:ext>
            </a:extLst>
          </p:cNvPr>
          <p:cNvSpPr/>
          <p:nvPr/>
        </p:nvSpPr>
        <p:spPr>
          <a:xfrm>
            <a:off x="4040450" y="3680541"/>
            <a:ext cx="4320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Garamond" panose="02020404030301010803" pitchFamily="18" charset="0"/>
              </a:rPr>
              <a:t>Следственный комитет Российской Федерации  </a:t>
            </a:r>
          </a:p>
          <a:p>
            <a:pPr algn="ctr"/>
            <a:r>
              <a:rPr lang="ru-RU" sz="1200" b="1" dirty="0">
                <a:latin typeface="Garamond" panose="02020404030301010803" pitchFamily="18" charset="0"/>
              </a:rPr>
              <a:t>по Алтайскому краю  </a:t>
            </a:r>
            <a:endParaRPr lang="ru-RU" sz="1200" dirty="0">
              <a:latin typeface="Garamond" panose="02020404030301010803" pitchFamily="18" charset="0"/>
            </a:endParaRPr>
          </a:p>
          <a:p>
            <a:pPr algn="ctr"/>
            <a:r>
              <a:rPr lang="ru-RU" sz="1200" b="1" dirty="0">
                <a:solidFill>
                  <a:srgbClr val="B71C1C"/>
                </a:solidFill>
                <a:latin typeface="Garamond" panose="02020404030301010803" pitchFamily="18" charset="0"/>
              </a:rPr>
              <a:t>8 (385-2) 29-80-94</a:t>
            </a:r>
            <a:endParaRPr lang="ru-RU" sz="1200" b="0" i="0" dirty="0">
              <a:solidFill>
                <a:srgbClr val="424242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3DEC981-4BE9-4266-A2F0-A5F12147B5B6}"/>
              </a:ext>
            </a:extLst>
          </p:cNvPr>
          <p:cNvSpPr/>
          <p:nvPr/>
        </p:nvSpPr>
        <p:spPr>
          <a:xfrm>
            <a:off x="4270159" y="4326872"/>
            <a:ext cx="4320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Garamond" panose="02020404030301010803" pitchFamily="18" charset="0"/>
              </a:rPr>
              <a:t>Управление ФСБ Российской Федерации </a:t>
            </a:r>
          </a:p>
          <a:p>
            <a:pPr algn="ctr"/>
            <a:r>
              <a:rPr lang="ru-RU" sz="1200" b="1" dirty="0">
                <a:latin typeface="Garamond" panose="02020404030301010803" pitchFamily="18" charset="0"/>
              </a:rPr>
              <a:t>по Алтайскому краю </a:t>
            </a:r>
            <a:endParaRPr lang="ru-RU" sz="1200" dirty="0">
              <a:latin typeface="Garamond" panose="02020404030301010803" pitchFamily="18" charset="0"/>
            </a:endParaRPr>
          </a:p>
          <a:p>
            <a:pPr algn="ctr"/>
            <a:r>
              <a:rPr lang="ru-RU" sz="1200" b="1" dirty="0">
                <a:solidFill>
                  <a:srgbClr val="B71C1C"/>
                </a:solidFill>
                <a:latin typeface="Garamond" panose="02020404030301010803" pitchFamily="18" charset="0"/>
              </a:rPr>
              <a:t>8 (385-2) 63-81-55</a:t>
            </a:r>
            <a:endParaRPr lang="ru-RU" sz="1200" b="0" i="0" dirty="0">
              <a:solidFill>
                <a:srgbClr val="424242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F3F0A40-3D09-4A87-AA41-72848E23A10A}"/>
              </a:ext>
            </a:extLst>
          </p:cNvPr>
          <p:cNvSpPr/>
          <p:nvPr/>
        </p:nvSpPr>
        <p:spPr>
          <a:xfrm>
            <a:off x="4400366" y="4991975"/>
            <a:ext cx="3960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Garamond" panose="02020404030301010803" pitchFamily="18" charset="0"/>
              </a:rPr>
              <a:t>Прокуратура Алтайского края </a:t>
            </a:r>
          </a:p>
          <a:p>
            <a:pPr algn="ctr"/>
            <a:r>
              <a:rPr lang="ru-RU" sz="1200" b="1" dirty="0">
                <a:solidFill>
                  <a:srgbClr val="0D47A1"/>
                </a:solidFill>
                <a:latin typeface="Garamond" panose="02020404030301010803" pitchFamily="18" charset="0"/>
              </a:rPr>
              <a:t>     </a:t>
            </a:r>
            <a:r>
              <a:rPr lang="ru-RU" sz="1200" b="1" dirty="0">
                <a:solidFill>
                  <a:srgbClr val="B71C1C"/>
                </a:solidFill>
                <a:latin typeface="Garamond" panose="02020404030301010803" pitchFamily="18" charset="0"/>
              </a:rPr>
              <a:t>8 (385-2) 22-20-17</a:t>
            </a:r>
            <a:r>
              <a:rPr lang="ru-RU" sz="1200" b="1" dirty="0">
                <a:solidFill>
                  <a:srgbClr val="0D47A1"/>
                </a:solidFill>
                <a:latin typeface="Garamond" panose="02020404030301010803" pitchFamily="18" charset="0"/>
              </a:rPr>
              <a:t> </a:t>
            </a:r>
            <a:endParaRPr lang="ru-RU" sz="1200" b="0" i="0" dirty="0">
              <a:solidFill>
                <a:srgbClr val="424242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9078B1F-22B7-4761-8983-4C6351F93E30}"/>
              </a:ext>
            </a:extLst>
          </p:cNvPr>
          <p:cNvSpPr/>
          <p:nvPr/>
        </p:nvSpPr>
        <p:spPr>
          <a:xfrm>
            <a:off x="8521452" y="130470"/>
            <a:ext cx="3025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cap="all" dirty="0">
                <a:solidFill>
                  <a:srgbClr val="0D47A1"/>
                </a:solidFill>
                <a:latin typeface="Garamond" panose="02020404030301010803" pitchFamily="18" charset="0"/>
              </a:rPr>
              <a:t>Борьба с коррупцией – </a:t>
            </a:r>
          </a:p>
          <a:p>
            <a:pPr algn="ctr"/>
            <a:r>
              <a:rPr lang="ru-RU" sz="1600" b="1" cap="all" dirty="0">
                <a:solidFill>
                  <a:srgbClr val="0D47A1"/>
                </a:solidFill>
                <a:latin typeface="Garamond" panose="02020404030301010803" pitchFamily="18" charset="0"/>
              </a:rPr>
              <a:t>дело каждого!</a:t>
            </a:r>
            <a:endParaRPr lang="ru-RU" sz="1600" cap="all" dirty="0">
              <a:latin typeface="Garamond" panose="02020404030301010803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70FA37F-1FD5-4E0E-ACB8-015232206903}"/>
              </a:ext>
            </a:extLst>
          </p:cNvPr>
          <p:cNvSpPr/>
          <p:nvPr/>
        </p:nvSpPr>
        <p:spPr>
          <a:xfrm>
            <a:off x="8392106" y="715245"/>
            <a:ext cx="31545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C00000"/>
                </a:solidFill>
                <a:latin typeface="Garamond" panose="02020404030301010803" pitchFamily="18" charset="0"/>
              </a:rPr>
              <a:t>9 декабря </a:t>
            </a:r>
            <a:r>
              <a:rPr lang="ru-RU" sz="1200" b="1" dirty="0">
                <a:solidFill>
                  <a:srgbClr val="C00000"/>
                </a:solidFill>
                <a:latin typeface="Garamond" panose="02020404030301010803" pitchFamily="18" charset="0"/>
              </a:rPr>
              <a:t>– Международный день борьбы с коррупцией. Провозглашен Генеральной Ассамблеей Организации Объединенных наций.   В этот день в 2003 году была открыта для подписания Конвенция ООН против коррупции.   Ее главная цель – содействие принятию и укреплению мер, направленных на более эффективное и действенное предупреждение коррупции и борьбу с ней в рамках международного сотрудничества. Документ обязывает подписавшие его государства объявить уголовно наказуемым деянием взятки, хищение бюджетных средств и отмывание коррупционных доходов. Россия подписала Конвенцию в числе первых стран.</a:t>
            </a:r>
            <a:endParaRPr lang="ru-RU" sz="1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5E2BDF1-5051-4416-A0F0-0376611DC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823" y="4223824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9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81BA1-C204-4991-9482-FE5440BF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52" y="2359155"/>
            <a:ext cx="3265101" cy="561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Что такое коррупция?</a:t>
            </a:r>
            <a:endParaRPr lang="ru-RU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1C36682-894F-4F38-B104-CFA91C8F0A8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03" y="164244"/>
            <a:ext cx="2981650" cy="198415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AB2DF8-2F4A-4B59-A5E5-61C4AF1B4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19" y="95704"/>
            <a:ext cx="3168080" cy="21082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F8871D-D8F4-4FD9-A9C7-F417505FA6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307" y="95705"/>
            <a:ext cx="3764664" cy="2108212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FF45459-1BF5-428F-B1F3-3EDEE50F863F}"/>
              </a:ext>
            </a:extLst>
          </p:cNvPr>
          <p:cNvSpPr txBox="1">
            <a:spLocks/>
          </p:cNvSpPr>
          <p:nvPr/>
        </p:nvSpPr>
        <p:spPr>
          <a:xfrm>
            <a:off x="4043041" y="2359155"/>
            <a:ext cx="3265101" cy="56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/>
              <a:t>Зло победим вместе !</a:t>
            </a:r>
            <a:endParaRPr lang="ru-RU" sz="2400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98CF851D-43BD-403A-84B0-84113B42714E}"/>
              </a:ext>
            </a:extLst>
          </p:cNvPr>
          <p:cNvSpPr txBox="1">
            <a:spLocks/>
          </p:cNvSpPr>
          <p:nvPr/>
        </p:nvSpPr>
        <p:spPr>
          <a:xfrm>
            <a:off x="7776308" y="2359155"/>
            <a:ext cx="3764664" cy="56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/>
              <a:t>Взятка – опасное деяние!</a:t>
            </a:r>
            <a:endParaRPr lang="ru-RU" sz="2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F8EEDC9-DEC6-44DE-B58D-46F87236756A}"/>
              </a:ext>
            </a:extLst>
          </p:cNvPr>
          <p:cNvSpPr/>
          <p:nvPr/>
        </p:nvSpPr>
        <p:spPr>
          <a:xfrm>
            <a:off x="0" y="2851951"/>
            <a:ext cx="384403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rgbClr val="B71C1C"/>
                </a:solidFill>
                <a:latin typeface="Garamond" panose="02020404030301010803" pitchFamily="18" charset="0"/>
              </a:rPr>
              <a:t>а) злоупотребление служебным положением, дача взятки, получение взятки, злоупотребление полномочиями, коммерческий подкуп или иное незаконное использование физическим лицом своего служебного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лиц, либо незаконное предоставление такой выгоды указанному лицу другими физическими лицами;</a:t>
            </a:r>
            <a:endParaRPr lang="ru-RU" sz="1100" dirty="0">
              <a:solidFill>
                <a:srgbClr val="424242"/>
              </a:solidFill>
              <a:latin typeface="Garamond" panose="02020404030301010803" pitchFamily="18" charset="0"/>
            </a:endParaRPr>
          </a:p>
          <a:p>
            <a:pPr algn="just"/>
            <a:r>
              <a:rPr lang="ru-RU" sz="1100" b="1" dirty="0">
                <a:solidFill>
                  <a:srgbClr val="B71C1C"/>
                </a:solidFill>
                <a:latin typeface="Garamond" panose="02020404030301010803" pitchFamily="18" charset="0"/>
              </a:rPr>
              <a:t>б) совершение деяний, указанных в подпункте «а» настоящего пункта, от имени или в интересах юридического лица.</a:t>
            </a:r>
            <a:endParaRPr lang="ru-RU" sz="1100" b="0" i="0" dirty="0">
              <a:solidFill>
                <a:srgbClr val="424242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77A1C53-3CE4-42CB-9957-6B3C7C6B9443}"/>
              </a:ext>
            </a:extLst>
          </p:cNvPr>
          <p:cNvSpPr/>
          <p:nvPr/>
        </p:nvSpPr>
        <p:spPr>
          <a:xfrm>
            <a:off x="0" y="5058922"/>
            <a:ext cx="3764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b="1" dirty="0">
                <a:solidFill>
                  <a:srgbClr val="002060"/>
                </a:solidFill>
                <a:latin typeface="Garamond" panose="02020404030301010803" pitchFamily="18" charset="0"/>
              </a:rPr>
              <a:t>Из Федерального закона от 25.12.2008 №273-ФЗ </a:t>
            </a:r>
          </a:p>
          <a:p>
            <a:pPr algn="r"/>
            <a:r>
              <a:rPr lang="ru-RU" sz="900" b="1" dirty="0">
                <a:solidFill>
                  <a:srgbClr val="002060"/>
                </a:solidFill>
                <a:latin typeface="Garamond" panose="02020404030301010803" pitchFamily="18" charset="0"/>
              </a:rPr>
              <a:t>«О противодействии коррупции».</a:t>
            </a:r>
            <a:endParaRPr lang="ru-RU" sz="9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7B9A3A9-E8A5-4294-8E2D-67B40B2F86FD}"/>
              </a:ext>
            </a:extLst>
          </p:cNvPr>
          <p:cNvSpPr/>
          <p:nvPr/>
        </p:nvSpPr>
        <p:spPr>
          <a:xfrm>
            <a:off x="-53798" y="5651883"/>
            <a:ext cx="40968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Garamond" panose="02020404030301010803" pitchFamily="18" charset="0"/>
              </a:rPr>
              <a:t>КОРРУПЦИЯ оказывает свое негативное воздействие и на тебя, даже если ты не сталкиваешься с ней напрямую</a:t>
            </a:r>
            <a:endParaRPr lang="ru-RU" sz="1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7C3D085-9EE6-41D3-B1AC-26E9073E5B12}"/>
              </a:ext>
            </a:extLst>
          </p:cNvPr>
          <p:cNvSpPr/>
          <p:nvPr/>
        </p:nvSpPr>
        <p:spPr>
          <a:xfrm>
            <a:off x="4043041" y="2824442"/>
            <a:ext cx="354480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rgbClr val="002060"/>
                </a:solidFill>
                <a:latin typeface="Garamond" panose="02020404030301010803" pitchFamily="18" charset="0"/>
              </a:rPr>
              <a:t>Противодействие коррупции </a:t>
            </a:r>
            <a:r>
              <a:rPr lang="ru-RU" sz="1100" b="1" dirty="0">
                <a:solidFill>
                  <a:srgbClr val="B71C1C"/>
                </a:solidFill>
                <a:latin typeface="Garamond" panose="02020404030301010803" pitchFamily="18" charset="0"/>
              </a:rPr>
              <a:t>– деятельность</a:t>
            </a:r>
            <a:r>
              <a:rPr lang="ru-RU" sz="1100" dirty="0">
                <a:solidFill>
                  <a:srgbClr val="424242"/>
                </a:solidFill>
                <a:latin typeface="Garamond" panose="02020404030301010803" pitchFamily="18" charset="0"/>
              </a:rPr>
              <a:t> </a:t>
            </a:r>
            <a:r>
              <a:rPr lang="ru-RU" sz="1100" b="1" dirty="0">
                <a:solidFill>
                  <a:srgbClr val="B71C1C"/>
                </a:solidFill>
                <a:latin typeface="Garamond" panose="02020404030301010803" pitchFamily="18" charset="0"/>
              </a:rPr>
              <a:t>федеральных органов государственной власти, органов государственной власти субъектов Российской Федерации, органов местного самоуправления, институтов гражданского общества, организаций и физических лиц в пределах их полномочий:</a:t>
            </a:r>
            <a:endParaRPr lang="ru-RU" sz="1100" dirty="0">
              <a:solidFill>
                <a:srgbClr val="424242"/>
              </a:solidFill>
              <a:latin typeface="Garamond" panose="02020404030301010803" pitchFamily="18" charset="0"/>
            </a:endParaRPr>
          </a:p>
          <a:p>
            <a:pPr algn="just"/>
            <a:r>
              <a:rPr lang="ru-RU" sz="1100" b="1" dirty="0">
                <a:solidFill>
                  <a:srgbClr val="B71C1C"/>
                </a:solidFill>
                <a:latin typeface="Garamond" panose="02020404030301010803" pitchFamily="18" charset="0"/>
              </a:rPr>
              <a:t>а) по предупреждению коррупции, в том</a:t>
            </a:r>
            <a:r>
              <a:rPr lang="ru-RU" sz="1100" dirty="0">
                <a:solidFill>
                  <a:srgbClr val="424242"/>
                </a:solidFill>
                <a:latin typeface="Garamond" panose="02020404030301010803" pitchFamily="18" charset="0"/>
              </a:rPr>
              <a:t> </a:t>
            </a:r>
            <a:r>
              <a:rPr lang="ru-RU" sz="1100" b="1" dirty="0">
                <a:solidFill>
                  <a:srgbClr val="B71C1C"/>
                </a:solidFill>
                <a:latin typeface="Garamond" panose="02020404030301010803" pitchFamily="18" charset="0"/>
              </a:rPr>
              <a:t>числе по выявлению и последующему устранению причин коррупции (профилактика коррупции);</a:t>
            </a:r>
            <a:endParaRPr lang="ru-RU" sz="1100" dirty="0">
              <a:solidFill>
                <a:srgbClr val="424242"/>
              </a:solidFill>
              <a:latin typeface="Garamond" panose="02020404030301010803" pitchFamily="18" charset="0"/>
            </a:endParaRPr>
          </a:p>
          <a:p>
            <a:pPr algn="just"/>
            <a:r>
              <a:rPr lang="ru-RU" sz="1100" b="1" dirty="0">
                <a:solidFill>
                  <a:srgbClr val="B71C1C"/>
                </a:solidFill>
                <a:latin typeface="Garamond" panose="02020404030301010803" pitchFamily="18" charset="0"/>
              </a:rPr>
              <a:t>б) по выявлению, предупреждению, пресечению, раскрытию и расследованию коррупционных правонарушений ( борьба с коррупцией);</a:t>
            </a:r>
            <a:endParaRPr lang="ru-RU" sz="1100" dirty="0">
              <a:solidFill>
                <a:srgbClr val="424242"/>
              </a:solidFill>
              <a:latin typeface="Garamond" panose="02020404030301010803" pitchFamily="18" charset="0"/>
            </a:endParaRPr>
          </a:p>
          <a:p>
            <a:pPr algn="just"/>
            <a:r>
              <a:rPr lang="ru-RU" sz="1100" b="1" dirty="0">
                <a:solidFill>
                  <a:srgbClr val="B71C1C"/>
                </a:solidFill>
                <a:latin typeface="Garamond" panose="02020404030301010803" pitchFamily="18" charset="0"/>
              </a:rPr>
              <a:t>в) по минимизации и (или) ликвидации последствий коррупционных правонарушений.</a:t>
            </a:r>
            <a:endParaRPr lang="ru-RU" sz="1100" b="0" i="0" dirty="0">
              <a:solidFill>
                <a:srgbClr val="424242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020797E-928B-46CA-8843-72A0A7DB6452}"/>
              </a:ext>
            </a:extLst>
          </p:cNvPr>
          <p:cNvSpPr/>
          <p:nvPr/>
        </p:nvSpPr>
        <p:spPr>
          <a:xfrm>
            <a:off x="3928993" y="5296028"/>
            <a:ext cx="3764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b="1" dirty="0">
                <a:solidFill>
                  <a:srgbClr val="002060"/>
                </a:solidFill>
                <a:latin typeface="Garamond" panose="02020404030301010803" pitchFamily="18" charset="0"/>
              </a:rPr>
              <a:t>Из Федерального закона от 25.12.2008 №273-ФЗ </a:t>
            </a:r>
          </a:p>
          <a:p>
            <a:pPr algn="r"/>
            <a:r>
              <a:rPr lang="ru-RU" sz="900" b="1" dirty="0">
                <a:solidFill>
                  <a:srgbClr val="002060"/>
                </a:solidFill>
                <a:latin typeface="Garamond" panose="02020404030301010803" pitchFamily="18" charset="0"/>
              </a:rPr>
              <a:t>«О противодействии коррупции».</a:t>
            </a:r>
            <a:endParaRPr lang="ru-RU" sz="9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92B5669-8709-4D8B-A086-1D7F25CAA6FF}"/>
              </a:ext>
            </a:extLst>
          </p:cNvPr>
          <p:cNvSpPr/>
          <p:nvPr/>
        </p:nvSpPr>
        <p:spPr>
          <a:xfrm>
            <a:off x="3979300" y="5637682"/>
            <a:ext cx="39180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Garamond" panose="02020404030301010803" pitchFamily="18" charset="0"/>
              </a:rPr>
              <a:t>КОРРУПЦИЯ приводит к уменьшению</a:t>
            </a:r>
            <a:endParaRPr lang="ru-RU" sz="14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Garamond" panose="02020404030301010803" pitchFamily="18" charset="0"/>
              </a:rPr>
              <a:t>богатства страны и снижению уровня</a:t>
            </a:r>
            <a:endParaRPr lang="ru-RU" sz="14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Garamond" panose="02020404030301010803" pitchFamily="18" charset="0"/>
              </a:rPr>
              <a:t>жизни населения</a:t>
            </a:r>
            <a:endParaRPr lang="ru-RU" sz="1400" b="0" i="0" dirty="0">
              <a:solidFill>
                <a:schemeClr val="bg1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A03FA84-1BC4-4195-A2D5-CEE5B6600D80}"/>
              </a:ext>
            </a:extLst>
          </p:cNvPr>
          <p:cNvSpPr/>
          <p:nvPr/>
        </p:nvSpPr>
        <p:spPr>
          <a:xfrm>
            <a:off x="7693125" y="3049259"/>
            <a:ext cx="37646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B71C1C"/>
                </a:solidFill>
                <a:latin typeface="Garamond" panose="02020404030301010803" pitchFamily="18" charset="0"/>
              </a:rPr>
              <a:t>Уголовный кодекс Российской Федерации предусматривает </a:t>
            </a:r>
            <a:r>
              <a:rPr lang="ru-RU" sz="1400" b="1" dirty="0">
                <a:solidFill>
                  <a:srgbClr val="002060"/>
                </a:solidFill>
                <a:latin typeface="Garamond" panose="02020404030301010803" pitchFamily="18" charset="0"/>
              </a:rPr>
              <a:t>три вида преступлений, </a:t>
            </a:r>
            <a:r>
              <a:rPr lang="ru-RU" sz="1400" b="1" dirty="0">
                <a:solidFill>
                  <a:srgbClr val="C00000"/>
                </a:solidFill>
                <a:latin typeface="Garamond" panose="02020404030301010803" pitchFamily="18" charset="0"/>
              </a:rPr>
              <a:t>связанных со взяткой: </a:t>
            </a:r>
          </a:p>
          <a:p>
            <a:pPr marL="171450" indent="-171450" algn="ctr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Garamond" panose="02020404030301010803" pitchFamily="18" charset="0"/>
              </a:rPr>
              <a:t>получение взятки </a:t>
            </a:r>
            <a:r>
              <a:rPr lang="ru-RU" sz="1400" b="1" dirty="0">
                <a:solidFill>
                  <a:srgbClr val="B71C1C"/>
                </a:solidFill>
                <a:latin typeface="Garamond" panose="02020404030301010803" pitchFamily="18" charset="0"/>
              </a:rPr>
              <a:t>(ст.290, наказание до 15 лет лишения свободы);</a:t>
            </a:r>
          </a:p>
          <a:p>
            <a:pPr marL="171450" indent="-171450" algn="ctr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Garamond" panose="02020404030301010803" pitchFamily="18" charset="0"/>
              </a:rPr>
              <a:t>дача взятки </a:t>
            </a:r>
            <a:r>
              <a:rPr lang="ru-RU" sz="1400" b="1" dirty="0">
                <a:solidFill>
                  <a:srgbClr val="B71C1C"/>
                </a:solidFill>
                <a:latin typeface="Garamond" panose="02020404030301010803" pitchFamily="18" charset="0"/>
              </a:rPr>
              <a:t>(ст.291, наказание до 15 лет лишения свободы); </a:t>
            </a:r>
          </a:p>
          <a:p>
            <a:pPr marL="171450" indent="-171450" algn="ctr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Garamond" panose="02020404030301010803" pitchFamily="18" charset="0"/>
              </a:rPr>
              <a:t>посредничество во взяточничестве </a:t>
            </a:r>
            <a:r>
              <a:rPr lang="ru-RU" sz="1400" b="1" dirty="0">
                <a:solidFill>
                  <a:srgbClr val="B71C1C"/>
                </a:solidFill>
                <a:latin typeface="Garamond" panose="02020404030301010803" pitchFamily="18" charset="0"/>
              </a:rPr>
              <a:t>(ст.291.1, наказание до 12 лет лишения свободы)</a:t>
            </a:r>
            <a:endParaRPr lang="ru-RU" sz="1400" dirty="0">
              <a:latin typeface="Garamond" panose="02020404030301010803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1A477D9-D401-4D9F-9B8B-2260EF84A5C5}"/>
              </a:ext>
            </a:extLst>
          </p:cNvPr>
          <p:cNvSpPr/>
          <p:nvPr/>
        </p:nvSpPr>
        <p:spPr>
          <a:xfrm>
            <a:off x="7587847" y="5611170"/>
            <a:ext cx="42852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Garamond" panose="02020404030301010803" pitchFamily="18" charset="0"/>
              </a:rPr>
              <a:t>КОРРУПЦИЯ подрывает доверие</a:t>
            </a:r>
            <a:endParaRPr lang="ru-RU" sz="14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Garamond" panose="02020404030301010803" pitchFamily="18" charset="0"/>
              </a:rPr>
              <a:t>населения к правительству и власти в целом,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Garamond" panose="02020404030301010803" pitchFamily="18" charset="0"/>
              </a:rPr>
              <a:t>даже если ты не сталкиваешься с ней напрямую</a:t>
            </a:r>
            <a:endParaRPr lang="ru-RU" sz="1400" b="0" i="0" dirty="0">
              <a:solidFill>
                <a:schemeClr val="bg1"/>
              </a:solidFill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563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48</TotalTime>
  <Words>717</Words>
  <Application>Microsoft Office PowerPoint</Application>
  <PresentationFormat>Широкоэкранный</PresentationFormat>
  <Paragraphs>54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Garamond</vt:lpstr>
      <vt:lpstr>Impact</vt:lpstr>
      <vt:lpstr>Wingdings</vt:lpstr>
      <vt:lpstr>Главное мероприятие</vt:lpstr>
      <vt:lpstr>ПРОТИВОДЕЙСТВИЕ КОРРУАЦИИ !!!</vt:lpstr>
      <vt:lpstr>Что делать, если у тебя вымогают взятку </vt:lpstr>
      <vt:lpstr>Что такое коррупция?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ПРОТИВОДЕЙСТВИЕ КОРРУАЦИИ !!!</dc:title>
  <dc:creator>Пользователь</dc:creator>
  <cp:lastModifiedBy>Пользователь</cp:lastModifiedBy>
  <cp:revision>1</cp:revision>
  <dcterms:created xsi:type="dcterms:W3CDTF">2023-09-27T07:14:30Z</dcterms:created>
  <dcterms:modified xsi:type="dcterms:W3CDTF">2023-09-27T08:03:08Z</dcterms:modified>
</cp:coreProperties>
</file>