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7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2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49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2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05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33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4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3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5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51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8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18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50D1-5EE9-4E51-B763-60BFBB80FEBE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061A73-CEB9-49FE-A3F7-94A1BD639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85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ABF8E-1B8A-41B0-8642-C05575CBA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229" y="2734322"/>
            <a:ext cx="9144000" cy="2959548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/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Конфликт интересов педагогических работников в общеобразовательных организациях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Liberation Serif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F0D25C9-432F-4895-8DF7-F5675284B953}"/>
              </a:ext>
            </a:extLst>
          </p:cNvPr>
          <p:cNvSpPr txBox="1">
            <a:spLocks/>
          </p:cNvSpPr>
          <p:nvPr/>
        </p:nvSpPr>
        <p:spPr>
          <a:xfrm>
            <a:off x="2031505" y="5580434"/>
            <a:ext cx="6224727" cy="71383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ru-RU" dirty="0"/>
            </a:br>
            <a:r>
              <a:rPr lang="ru-RU" sz="12300" b="1" dirty="0">
                <a:solidFill>
                  <a:schemeClr val="tx1"/>
                </a:solidFill>
                <a:latin typeface="Liberation Serif"/>
              </a:rPr>
              <a:t>2023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DF4F7D-6C36-41F4-A122-1592BA4839AD}"/>
              </a:ext>
            </a:extLst>
          </p:cNvPr>
          <p:cNvSpPr txBox="1">
            <a:spLocks/>
          </p:cNvSpPr>
          <p:nvPr/>
        </p:nvSpPr>
        <p:spPr>
          <a:xfrm>
            <a:off x="1065320" y="268134"/>
            <a:ext cx="8467819" cy="120736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>
                <a:solidFill>
                  <a:schemeClr val="tx1"/>
                </a:solidFill>
                <a:latin typeface="Liberation Serif"/>
              </a:rPr>
              <a:t>Краевое государственное бюджетное учреждение дополнительного образования «Спортивная школа по хоккею на траве «Юность Алтая»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F7F8D6-0626-411D-81A7-E995F9E0A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610" y="1475497"/>
            <a:ext cx="1338515" cy="133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4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410A6-AAD6-4328-87E3-73C20A2CC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380" y="48463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400" dirty="0">
                <a:solidFill>
                  <a:srgbClr val="000000"/>
                </a:solidFill>
                <a:latin typeface="Liberation Serif"/>
              </a:rPr>
            </a:br>
            <a:r>
              <a:rPr lang="ru-RU" b="1" dirty="0">
                <a:latin typeface="Liberation Serif"/>
              </a:rPr>
              <a:t>ПРЕДОТВРАТИМ КОРРУПЦИЮ ВМЕСТЕ!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84F0AA6-ADD8-4A1C-B2E9-040E73130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7" y="3654531"/>
            <a:ext cx="3459128" cy="3018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D0BFF08-1430-4A7B-B98F-962EDCCDD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796" y="2635746"/>
            <a:ext cx="3969887" cy="2805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702672-6339-4BAA-905A-9CC7FD029322}"/>
              </a:ext>
            </a:extLst>
          </p:cNvPr>
          <p:cNvSpPr/>
          <p:nvPr/>
        </p:nvSpPr>
        <p:spPr>
          <a:xfrm>
            <a:off x="2435441" y="1509600"/>
            <a:ext cx="5838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/>
              </a:rPr>
              <a:t>Телефон доверия ГУ МВД России по Алтайскому краю </a:t>
            </a:r>
            <a:endParaRPr lang="ru-RU" dirty="0">
              <a:latin typeface="Montserrat"/>
            </a:endParaRPr>
          </a:p>
          <a:p>
            <a:pPr algn="ctr"/>
            <a:r>
              <a:rPr lang="ru-RU" b="1" dirty="0">
                <a:solidFill>
                  <a:srgbClr val="B71C1C"/>
                </a:solidFill>
                <a:latin typeface="Montserrat"/>
              </a:rPr>
              <a:t>8 (385-2) 63-03-15</a:t>
            </a:r>
            <a:endParaRPr lang="ru-RU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9452FC9-CBD4-4F5A-A4AA-93C984E164A4}"/>
              </a:ext>
            </a:extLst>
          </p:cNvPr>
          <p:cNvSpPr/>
          <p:nvPr/>
        </p:nvSpPr>
        <p:spPr>
          <a:xfrm>
            <a:off x="2443476" y="229592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Montserrat"/>
              </a:rPr>
              <a:t>Следственный комитет Российской Федерации  по Алтайскому краю  - "Телефон доверия" </a:t>
            </a:r>
            <a:endParaRPr lang="ru-RU" dirty="0">
              <a:latin typeface="Montserrat"/>
            </a:endParaRPr>
          </a:p>
          <a:p>
            <a:pPr algn="ctr"/>
            <a:r>
              <a:rPr lang="ru-RU" b="1" dirty="0">
                <a:solidFill>
                  <a:srgbClr val="B71C1C"/>
                </a:solidFill>
                <a:latin typeface="Montserrat"/>
              </a:rPr>
              <a:t>8 (385-2) 29-80-94</a:t>
            </a:r>
            <a:endParaRPr lang="ru-RU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A68969-BFF0-4B4B-8D26-E86E10431D5D}"/>
              </a:ext>
            </a:extLst>
          </p:cNvPr>
          <p:cNvSpPr/>
          <p:nvPr/>
        </p:nvSpPr>
        <p:spPr>
          <a:xfrm>
            <a:off x="2604381" y="34290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Montserrat"/>
              </a:rPr>
              <a:t>Управление ФСБ Российской Федерации </a:t>
            </a:r>
          </a:p>
          <a:p>
            <a:pPr algn="ctr"/>
            <a:r>
              <a:rPr lang="ru-RU" b="1" dirty="0">
                <a:latin typeface="Montserrat"/>
              </a:rPr>
              <a:t>по Алтайскому краю </a:t>
            </a:r>
            <a:endParaRPr lang="ru-RU" dirty="0">
              <a:latin typeface="Montserrat"/>
            </a:endParaRPr>
          </a:p>
          <a:p>
            <a:pPr algn="ctr"/>
            <a:r>
              <a:rPr lang="ru-RU" b="1" dirty="0">
                <a:solidFill>
                  <a:srgbClr val="B71C1C"/>
                </a:solidFill>
                <a:latin typeface="Montserrat"/>
              </a:rPr>
              <a:t>8 (385-2) 63-81-55</a:t>
            </a:r>
            <a:endParaRPr lang="ru-RU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F6252-7224-43FD-A40C-4B53E476CEF1}"/>
              </a:ext>
            </a:extLst>
          </p:cNvPr>
          <p:cNvSpPr/>
          <p:nvPr/>
        </p:nvSpPr>
        <p:spPr>
          <a:xfrm>
            <a:off x="2406898" y="46871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Montserrat"/>
              </a:rPr>
              <a:t>Прокуратура Алтайского края </a:t>
            </a:r>
            <a:endParaRPr lang="ru-RU" dirty="0">
              <a:latin typeface="Montserrat"/>
            </a:endParaRPr>
          </a:p>
          <a:p>
            <a:pPr algn="ctr"/>
            <a:r>
              <a:rPr lang="ru-RU" b="1" dirty="0">
                <a:solidFill>
                  <a:srgbClr val="0D47A1"/>
                </a:solidFill>
                <a:latin typeface="Montserrat"/>
              </a:rPr>
              <a:t>         </a:t>
            </a:r>
            <a:r>
              <a:rPr lang="ru-RU" b="1" dirty="0">
                <a:solidFill>
                  <a:srgbClr val="B71C1C"/>
                </a:solidFill>
                <a:latin typeface="Montserrat"/>
              </a:rPr>
              <a:t>8 (385-2) 22-20-17</a:t>
            </a:r>
            <a:endParaRPr lang="ru-RU" dirty="0">
              <a:solidFill>
                <a:srgbClr val="42424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6699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F5EDD-030B-4D82-B681-89C6B049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53" y="574090"/>
            <a:ext cx="8596668" cy="1320800"/>
          </a:xfrm>
        </p:spPr>
        <p:txBody>
          <a:bodyPr/>
          <a:lstStyle/>
          <a:p>
            <a:pPr algn="ctr"/>
            <a:br>
              <a:rPr lang="ru-RU" sz="1400" dirty="0">
                <a:solidFill>
                  <a:srgbClr val="000000"/>
                </a:solidFill>
                <a:latin typeface="Liberation Serif"/>
              </a:rPr>
            </a:br>
            <a:r>
              <a:rPr lang="ru-RU" b="1" dirty="0">
                <a:latin typeface="Liberation Serif"/>
              </a:rPr>
              <a:t>Что такое коррупция?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772E5D-0424-41DA-AB72-39D809D99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304" y="1636806"/>
            <a:ext cx="6986727" cy="4994812"/>
          </a:xfrm>
          <a:noFill/>
        </p:spPr>
        <p:txBody>
          <a:bodyPr>
            <a:normAutofit fontScale="62500" lnSpcReduction="20000"/>
          </a:bodyPr>
          <a:lstStyle/>
          <a:p>
            <a:endParaRPr lang="ru-RU" sz="1200" dirty="0">
              <a:solidFill>
                <a:srgbClr val="000000"/>
              </a:solidFill>
              <a:latin typeface="Liberation Serif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  <a:latin typeface="Liberation Serif"/>
              </a:rPr>
              <a:t>Коррупция</a:t>
            </a:r>
            <a:endParaRPr lang="ru-RU" sz="3200" dirty="0">
              <a:solidFill>
                <a:schemeClr val="tx1"/>
              </a:solidFill>
              <a:latin typeface="Liberation Serif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600" b="1" dirty="0">
                <a:solidFill>
                  <a:schemeClr val="tx1"/>
                </a:solidFill>
                <a:latin typeface="Liberation Serif"/>
              </a:rPr>
              <a:t>– это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 совершение указанных деяний в отношении и от имени юридического лица.</a:t>
            </a:r>
          </a:p>
          <a:p>
            <a:pPr marL="0" indent="0" algn="r">
              <a:buNone/>
            </a:pPr>
            <a:r>
              <a:rPr lang="ru-RU" sz="1900" b="1" i="1" dirty="0">
                <a:solidFill>
                  <a:schemeClr val="tx1"/>
                </a:solidFill>
                <a:latin typeface="Liberation Serif"/>
              </a:rPr>
              <a:t>пункт 1 части 1 статьи 1</a:t>
            </a:r>
          </a:p>
          <a:p>
            <a:pPr marL="0" indent="0" algn="r">
              <a:buNone/>
            </a:pPr>
            <a:r>
              <a:rPr lang="ru-RU" sz="1900" b="1" i="1" dirty="0">
                <a:solidFill>
                  <a:schemeClr val="tx1"/>
                </a:solidFill>
                <a:latin typeface="Liberation Serif"/>
              </a:rPr>
              <a:t> Федерального закона от 25 декабря 2008 года № 273-ФЗ </a:t>
            </a:r>
          </a:p>
          <a:p>
            <a:pPr marL="0" indent="0" algn="r">
              <a:buNone/>
            </a:pPr>
            <a:r>
              <a:rPr lang="ru-RU" sz="1900" b="1" i="1" dirty="0">
                <a:solidFill>
                  <a:schemeClr val="tx1"/>
                </a:solidFill>
                <a:latin typeface="Liberation Serif"/>
              </a:rPr>
              <a:t>"О противодействии коррупции"</a:t>
            </a:r>
            <a:endParaRPr lang="ru-RU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1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ED3CD-0B68-47CB-8041-2E482545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90" y="24561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200" dirty="0">
                <a:solidFill>
                  <a:srgbClr val="000000"/>
                </a:solidFill>
                <a:latin typeface="Liberation Serif"/>
              </a:rPr>
            </a:br>
            <a:r>
              <a:rPr lang="ru-RU" b="1" dirty="0">
                <a:latin typeface="Liberation Serif"/>
              </a:rPr>
              <a:t>Конфликт интересов педагогического работника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340A62-D61F-4288-8B7C-E6B8AF3BE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90" y="1566415"/>
            <a:ext cx="8596668" cy="2779205"/>
          </a:xfrm>
          <a:noFill/>
        </p:spPr>
        <p:txBody>
          <a:bodyPr>
            <a:normAutofit fontScale="92500" lnSpcReduction="20000"/>
          </a:bodyPr>
          <a:lstStyle/>
          <a:p>
            <a:endParaRPr lang="ru-RU" sz="1200" dirty="0">
              <a:solidFill>
                <a:srgbClr val="000000"/>
              </a:solidFill>
              <a:latin typeface="Liberation Serif"/>
            </a:endParaRP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Liberation Serif"/>
              </a:rPr>
              <a:t>– </a:t>
            </a:r>
            <a:r>
              <a:rPr lang="ru-RU" sz="1900" b="1" dirty="0">
                <a:solidFill>
                  <a:schemeClr val="tx1"/>
                </a:solidFill>
                <a:latin typeface="Liberation Serif"/>
              </a:rPr>
              <a:t>это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обучающихся.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1400" b="1" i="1" dirty="0">
              <a:solidFill>
                <a:schemeClr val="tx1"/>
              </a:solidFill>
              <a:latin typeface="Liberation Serif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  <a:latin typeface="Liberation Serif"/>
              </a:rPr>
              <a:t>пункт 33 части 1 статьи 1 Федерального закона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  <a:latin typeface="Liberation Serif"/>
              </a:rPr>
              <a:t>от 29 декабря 2012 года № 273-ФЗ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  <a:latin typeface="Liberation Serif"/>
              </a:rPr>
              <a:t>«Об образовании в Российской Федерации»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E5A7DEA-680A-4906-B39C-A8285218EE11}"/>
              </a:ext>
            </a:extLst>
          </p:cNvPr>
          <p:cNvSpPr txBox="1">
            <a:spLocks/>
          </p:cNvSpPr>
          <p:nvPr/>
        </p:nvSpPr>
        <p:spPr>
          <a:xfrm>
            <a:off x="853305" y="4345620"/>
            <a:ext cx="8120437" cy="22667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dirty="0">
                <a:solidFill>
                  <a:schemeClr val="tx1"/>
                </a:solidFill>
                <a:latin typeface="Liberation Serif"/>
              </a:rPr>
              <a:t>Под личной заинтересованностью понимается -</a:t>
            </a:r>
            <a:endParaRPr lang="ru-RU" sz="1900" dirty="0">
              <a:solidFill>
                <a:schemeClr val="tx1"/>
              </a:solidFill>
              <a:latin typeface="Liberation Serif"/>
            </a:endParaRP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Liberation Serif"/>
              </a:rPr>
  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педагогическим работником, 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педагогический работник,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</p:txBody>
      </p:sp>
    </p:spTree>
    <p:extLst>
      <p:ext uri="{BB962C8B-B14F-4D97-AF65-F5344CB8AC3E}">
        <p14:creationId xmlns:p14="http://schemas.microsoft.com/office/powerpoint/2010/main" val="109556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421C2-8D22-4FDA-8E19-A832FEDD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1400" dirty="0">
                <a:solidFill>
                  <a:srgbClr val="000000"/>
                </a:solidFill>
                <a:latin typeface="Liberation Serif"/>
              </a:rPr>
            </a:br>
            <a:r>
              <a:rPr lang="ru-RU" b="1" dirty="0">
                <a:latin typeface="Liberation Serif"/>
              </a:rPr>
              <a:t>Ситуация конфликта интересов может возникнуть, когда педагогический работник: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155D76-EF28-4FD0-8DE2-C51158CFF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32745"/>
            <a:ext cx="8596669" cy="4736730"/>
          </a:xfrm>
        </p:spPr>
        <p:txBody>
          <a:bodyPr>
            <a:normAutofit fontScale="32500" lnSpcReduction="20000"/>
          </a:bodyPr>
          <a:lstStyle/>
          <a:p>
            <a:endParaRPr lang="ru-RU" sz="1400" dirty="0">
              <a:solidFill>
                <a:srgbClr val="000000"/>
              </a:solidFill>
              <a:latin typeface="Liberation Serif"/>
            </a:endParaRPr>
          </a:p>
          <a:p>
            <a:endParaRPr lang="ru-RU" sz="1400" dirty="0">
              <a:latin typeface="Liberation Serif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состоит в близком родстве или свойстве (родители, супруги, братья, сестры, сыновья, дочери, а также братья, сестры, родители и дети супругов) с обучающимися, родителями (законными представителями) обучающихся, или находится в отношениях непосредственной подчинённости или подконтрольности с этими лицами (директор муж – тренер-преподаватель жена, мать бухгалтер –дочь обучающийся и др.);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ведет основные (в рамках выполнения государственного задания) и платные занятия у одних и тех же обучающихся;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собирает деньги на нужды группы, образовательной организации;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входит в жюри конкурсных мероприятий с участием своих обучающихся;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получает подарки, услуги и принимает иные предложения, предполагающие получение им выгоды, от родителей обучающихся;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использует в личных целях возможности родителей обучающихся;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300" dirty="0">
                <a:latin typeface="Bookman Old Style" panose="02050604050505020204" pitchFamily="18" charset="0"/>
              </a:rPr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85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14471-B2FD-477C-93A5-879FA17EE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8" y="177257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Какие меры нужно принять для предотвращения или урегулирования конфликта интересов?</a:t>
            </a:r>
          </a:p>
        </p:txBody>
      </p:sp>
    </p:spTree>
    <p:extLst>
      <p:ext uri="{BB962C8B-B14F-4D97-AF65-F5344CB8AC3E}">
        <p14:creationId xmlns:p14="http://schemas.microsoft.com/office/powerpoint/2010/main" val="152093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21426-8925-4A2C-B1A8-573C2C3D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664" y="31663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600" dirty="0">
                <a:solidFill>
                  <a:srgbClr val="000000"/>
                </a:solidFill>
                <a:latin typeface="Liberation Serif"/>
              </a:rPr>
            </a:br>
            <a:r>
              <a:rPr lang="ru-RU" b="1" dirty="0">
                <a:latin typeface="Liberation Serif"/>
              </a:rPr>
              <a:t>При возникновении конфликта интересов или возможности его возникновения педагогический работник обязан: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58333-804B-402C-B590-7DE832E9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20" y="2160589"/>
            <a:ext cx="7294282" cy="3880773"/>
          </a:xfrm>
        </p:spPr>
        <p:txBody>
          <a:bodyPr/>
          <a:lstStyle/>
          <a:p>
            <a:endParaRPr lang="ru-RU" sz="1000" dirty="0">
              <a:solidFill>
                <a:srgbClr val="000000"/>
              </a:solidFill>
              <a:latin typeface="Liberation Serif"/>
            </a:endParaRPr>
          </a:p>
          <a:p>
            <a:endParaRPr lang="ru-RU" sz="1000" dirty="0">
              <a:latin typeface="Liberation Serif"/>
            </a:endParaRPr>
          </a:p>
          <a:p>
            <a:r>
              <a:rPr lang="ru-RU" b="1" dirty="0">
                <a:latin typeface="Bookman Old Style" panose="02050604050505020204" pitchFamily="18" charset="0"/>
              </a:rPr>
              <a:t>Письменно проинформировать об этом руководителя общеобразовательной организации;</a:t>
            </a:r>
          </a:p>
          <a:p>
            <a:pPr marL="0" indent="0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r>
              <a:rPr lang="ru-RU" b="1" dirty="0">
                <a:latin typeface="Bookman Old Style" panose="02050604050505020204" pitchFamily="18" charset="0"/>
              </a:rPr>
              <a:t>Отказаться от выгоды, ставшей причиной возникновения конфликта интересов;</a:t>
            </a:r>
          </a:p>
          <a:p>
            <a:pPr marL="0" indent="0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r>
              <a:rPr lang="ru-RU" b="1" dirty="0">
                <a:latin typeface="Bookman Old Style" panose="02050604050505020204" pitchFamily="18" charset="0"/>
              </a:rPr>
              <a:t>Принять иные меры.</a:t>
            </a:r>
          </a:p>
          <a:p>
            <a:pPr marL="0" indent="0" algn="r">
              <a:buNone/>
            </a:pPr>
            <a:endParaRPr lang="ru-RU" sz="1100" b="1" i="1" dirty="0">
              <a:latin typeface="Liberation Serif"/>
            </a:endParaRPr>
          </a:p>
          <a:p>
            <a:pPr marL="0" indent="0" algn="r">
              <a:buNone/>
            </a:pPr>
            <a:r>
              <a:rPr lang="ru-RU" sz="1100" b="1" i="1" dirty="0">
                <a:latin typeface="Liberation Serif"/>
              </a:rPr>
              <a:t>*Перечень таких мер не является исчерпывающим</a:t>
            </a:r>
            <a:endParaRPr lang="ru-RU" dirty="0"/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08B87646-8687-4432-B2A2-769E73D2E58D}"/>
              </a:ext>
            </a:extLst>
          </p:cNvPr>
          <p:cNvSpPr/>
          <p:nvPr/>
        </p:nvSpPr>
        <p:spPr>
          <a:xfrm rot="10800000">
            <a:off x="497150" y="1376039"/>
            <a:ext cx="1154097" cy="38529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D796C76-3E59-4C50-BAB0-7338F8C858D9}"/>
              </a:ext>
            </a:extLst>
          </p:cNvPr>
          <p:cNvSpPr/>
          <p:nvPr/>
        </p:nvSpPr>
        <p:spPr>
          <a:xfrm>
            <a:off x="720406" y="5692967"/>
            <a:ext cx="707584" cy="696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8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1B1F80-0EF2-4C52-BF84-29DF51A52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992" y="953227"/>
            <a:ext cx="8369012" cy="4533174"/>
          </a:xfrm>
        </p:spPr>
        <p:txBody>
          <a:bodyPr/>
          <a:lstStyle/>
          <a:p>
            <a:endParaRPr lang="ru-RU" sz="900" dirty="0">
              <a:solidFill>
                <a:srgbClr val="000000"/>
              </a:solidFill>
              <a:latin typeface="Liberation Serif"/>
            </a:endParaRPr>
          </a:p>
          <a:p>
            <a:pPr marL="0" indent="0" algn="ctr">
              <a:buNone/>
            </a:pPr>
            <a:r>
              <a:rPr lang="ru-RU" sz="2400" b="1" dirty="0">
                <a:latin typeface="Liberation Serif"/>
              </a:rPr>
              <a:t>В связи с непринятием педагогическим работником мер по предотвращению или урегулированию конфликта интересов, стороной которого он является, если указанные действия дают основание для утраты доверия к педагогическому работнику со стороны работодателя, </a:t>
            </a:r>
            <a:endParaRPr lang="ru-RU" sz="2400" dirty="0">
              <a:latin typeface="Liberation Serif"/>
            </a:endParaRPr>
          </a:p>
          <a:p>
            <a:pPr marL="0" indent="0" algn="ctr">
              <a:buNone/>
            </a:pPr>
            <a:r>
              <a:rPr lang="ru-RU" sz="2400" b="1" dirty="0">
                <a:latin typeface="Liberation Serif"/>
              </a:rPr>
              <a:t>такой работник может быть уволен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iberation Serif"/>
              </a:rPr>
              <a:t>по основанию, предусмотренному пунктом 71части 1 статьи 81 Трудового кодекса Российской Федерации 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F6E2DB7D-8AC8-40B1-BFC8-2B1191D083AE}"/>
              </a:ext>
            </a:extLst>
          </p:cNvPr>
          <p:cNvSpPr/>
          <p:nvPr/>
        </p:nvSpPr>
        <p:spPr>
          <a:xfrm rot="10800000">
            <a:off x="273894" y="281813"/>
            <a:ext cx="1154097" cy="38529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079BE833-39E3-4DA6-84D5-3ABFBF3BA432}"/>
              </a:ext>
            </a:extLst>
          </p:cNvPr>
          <p:cNvSpPr/>
          <p:nvPr/>
        </p:nvSpPr>
        <p:spPr>
          <a:xfrm>
            <a:off x="497150" y="4529993"/>
            <a:ext cx="707584" cy="696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98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50D7D-86C7-46ED-B70D-9623CC65F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90" y="24561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600" dirty="0">
                <a:solidFill>
                  <a:srgbClr val="000000"/>
                </a:solidFill>
                <a:latin typeface="Liberation Serif"/>
              </a:rPr>
            </a:br>
            <a:r>
              <a:rPr lang="ru-RU" sz="3100" b="1" dirty="0">
                <a:latin typeface="Liberation Serif"/>
              </a:rPr>
              <a:t>Работодатель также обязан принять меры по предотвращению или урегулированию конфликта интересов, если ему стало известно о возникновении у педагогического работника личной заинтересованности, которая приводит или может привести к такому конфликту:</a:t>
            </a: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53E60-1435-4FE0-8B66-5DEA330E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56" y="2977227"/>
            <a:ext cx="8596668" cy="3880773"/>
          </a:xfrm>
        </p:spPr>
        <p:txBody>
          <a:bodyPr>
            <a:normAutofit/>
          </a:bodyPr>
          <a:lstStyle/>
          <a:p>
            <a:endParaRPr lang="ru-RU" sz="1000" dirty="0">
              <a:solidFill>
                <a:srgbClr val="000000"/>
              </a:solidFill>
              <a:latin typeface="Liberation Serif"/>
            </a:endParaRPr>
          </a:p>
          <a:p>
            <a:endParaRPr lang="ru-RU" sz="1000" dirty="0">
              <a:latin typeface="Liberation Serif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Liberation Serif"/>
              </a:rPr>
              <a:t>ограничить доступ педагогического работника к конкретной информации, затрагивающей его личные интересы;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Liberation Serif"/>
              </a:rPr>
              <a:t>временно отстранить педагогического работника от должности или перевести его на другую работу, исполнение трудовых обязанностей на которой не связано с конфликтом интересов.</a:t>
            </a:r>
            <a:endParaRPr lang="ru-RU" dirty="0">
              <a:latin typeface="Liberation Serif"/>
            </a:endParaRPr>
          </a:p>
          <a:p>
            <a:pPr marL="0" indent="0" algn="r">
              <a:buNone/>
            </a:pPr>
            <a:endParaRPr lang="ru-RU" sz="1100" b="1" i="1" dirty="0">
              <a:latin typeface="Liberation Serif"/>
            </a:endParaRPr>
          </a:p>
          <a:p>
            <a:pPr marL="0" indent="0" algn="r">
              <a:buNone/>
            </a:pPr>
            <a:r>
              <a:rPr lang="ru-RU" sz="1100" b="1" i="1" dirty="0">
                <a:latin typeface="Liberation Serif"/>
              </a:rPr>
              <a:t>*Перечень таких мер не является исчерпывающим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57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B6D3D-3060-4D43-B4C4-DFAB6A32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2" y="120727"/>
            <a:ext cx="10431262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600" dirty="0">
                <a:solidFill>
                  <a:srgbClr val="000000"/>
                </a:solidFill>
                <a:latin typeface="Liberation Serif"/>
              </a:rPr>
            </a:br>
            <a:r>
              <a:rPr lang="ru-RU" sz="3100" b="1" dirty="0">
                <a:latin typeface="Liberation Serif"/>
              </a:rPr>
              <a:t>ОБУЧАЮЩИЕСЯ, РОДИТЕЛИ (ЗАКОННЫЕ ПРЕДСТАВИТЕЛИ) ОБУЧАЮЩИХСЯ,</a:t>
            </a:r>
            <a:br>
              <a:rPr lang="ru-RU" sz="3100" b="1" dirty="0">
                <a:latin typeface="Liberation Serif"/>
              </a:rPr>
            </a:br>
            <a:r>
              <a:rPr lang="ru-RU" sz="3100" b="1" dirty="0">
                <a:latin typeface="Liberation Serif"/>
              </a:rPr>
              <a:t> если вы попали в ситуацию конфликта интересов, стороной которой является педагогический работник </a:t>
            </a: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4C3367-F20C-4058-B2CD-DFB3FE2E1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10" y="2178238"/>
            <a:ext cx="8596668" cy="436460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Liberation Serif"/>
              </a:rPr>
              <a:t>направьте в органы управления образовательной организации обращение о применении к педагогическому работнику этой организации, нарушающему и (или) ущемляющему ваши права, дисциплинарного взыскания. Такие обращения подлежат обязательному рассмотрению;</a:t>
            </a:r>
            <a:endParaRPr lang="ru-RU" dirty="0">
              <a:latin typeface="Liberation Serif"/>
            </a:endParaRPr>
          </a:p>
          <a:p>
            <a:pPr algn="just"/>
            <a:r>
              <a:rPr lang="ru-RU" b="1" dirty="0">
                <a:latin typeface="Liberation Serif"/>
              </a:rPr>
              <a:t>обратитесь в комиссию по урегулированию споров между участниками образовательных отношений, в том числе по вопросам о наличии или об отсутствии конфликта интересов педагогического работника;</a:t>
            </a:r>
            <a:endParaRPr lang="ru-RU" dirty="0">
              <a:latin typeface="Liberation Serif"/>
            </a:endParaRPr>
          </a:p>
          <a:p>
            <a:pPr algn="just"/>
            <a:r>
              <a:rPr lang="ru-RU" b="1" dirty="0">
                <a:latin typeface="Liberation Serif"/>
              </a:rPr>
              <a:t>обратитесь в правоохранительные или иные уполномоченные органы:</a:t>
            </a:r>
            <a:endParaRPr lang="ru-RU" sz="1200" dirty="0">
              <a:solidFill>
                <a:srgbClr val="000000"/>
              </a:solidFill>
              <a:latin typeface="Liberation Serif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Liberation Serif"/>
              </a:rPr>
              <a:t>102 –общероссийский телефон полиции,</a:t>
            </a:r>
            <a:endParaRPr lang="ru-RU" dirty="0">
              <a:solidFill>
                <a:srgbClr val="C00000"/>
              </a:solidFill>
              <a:latin typeface="Liberation Serif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Liberation Serif"/>
              </a:rPr>
              <a:t>8-800-100-12-60 –телефонная линия «Остановим коррупцию»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Liberation Serif"/>
              </a:rPr>
              <a:t>Следственного комитета Российской Федерации,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b="1" dirty="0">
                <a:solidFill>
                  <a:srgbClr val="0D47A1"/>
                </a:solidFill>
                <a:latin typeface="Liberation Serif"/>
              </a:rPr>
              <a:t> </a:t>
            </a:r>
            <a:r>
              <a:rPr lang="ru-RU" b="1" dirty="0">
                <a:solidFill>
                  <a:srgbClr val="B71C1C"/>
                </a:solidFill>
                <a:latin typeface="Liberation Serif"/>
              </a:rPr>
              <a:t>8 (385-2) 22-20-17 - </a:t>
            </a:r>
            <a:r>
              <a:rPr lang="ru-RU" b="1" dirty="0">
                <a:solidFill>
                  <a:srgbClr val="C00000"/>
                </a:solidFill>
                <a:latin typeface="Liberation Serif"/>
              </a:rPr>
              <a:t>прокуратура Алтайского края </a:t>
            </a:r>
            <a:endParaRPr lang="ru-RU" dirty="0">
              <a:latin typeface="Liberation Serif"/>
            </a:endParaRPr>
          </a:p>
          <a:p>
            <a:pPr algn="just"/>
            <a:r>
              <a:rPr lang="ru-RU" b="1" dirty="0">
                <a:latin typeface="Liberation Serif"/>
              </a:rPr>
              <a:t>используйте иные, незапрещенные законодательством Российской Федерации, способы защиты ваших прав и законных интересов.</a:t>
            </a:r>
            <a:endParaRPr lang="ru-RU" dirty="0">
              <a:latin typeface="Liberation Serif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b="1" dirty="0">
                <a:solidFill>
                  <a:srgbClr val="0D47A1"/>
                </a:solidFill>
                <a:latin typeface="Liberation Serif"/>
              </a:rPr>
              <a:t>      </a:t>
            </a:r>
            <a:endParaRPr lang="ru-RU" dirty="0">
              <a:solidFill>
                <a:srgbClr val="424242"/>
              </a:solidFill>
              <a:latin typeface="Liberation Serif"/>
            </a:endParaRP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200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854</Words>
  <Application>Microsoft Office PowerPoint</Application>
  <PresentationFormat>Широкоэкранный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Liberation Serif</vt:lpstr>
      <vt:lpstr>Montserrat</vt:lpstr>
      <vt:lpstr>Trebuchet MS</vt:lpstr>
      <vt:lpstr>Wingdings 3</vt:lpstr>
      <vt:lpstr>Аспект</vt:lpstr>
      <vt:lpstr>  Конфликт интересов педагогических работников в общеобразовательных организациях </vt:lpstr>
      <vt:lpstr> Что такое коррупция? </vt:lpstr>
      <vt:lpstr> Конфликт интересов педагогического работника</vt:lpstr>
      <vt:lpstr> Ситуация конфликта интересов может возникнуть, когда педагогический работник:</vt:lpstr>
      <vt:lpstr>Какие меры нужно принять для предотвращения или урегулирования конфликта интересов?</vt:lpstr>
      <vt:lpstr> При возникновении конфликта интересов или возможности его возникновения педагогический работник обязан:</vt:lpstr>
      <vt:lpstr>Презентация PowerPoint</vt:lpstr>
      <vt:lpstr> Работодатель также обязан принять меры по предотвращению или урегулированию конфликта интересов, если ему стало известно о возникновении у педагогического работника личной заинтересованности, которая приводит или может привести к такому конфликту:</vt:lpstr>
      <vt:lpstr> ОБУЧАЮЩИЕСЯ, РОДИТЕЛИ (ЗАКОННЫЕ ПРЕДСТАВИТЕЛИ) ОБУЧАЮЩИХСЯ,  если вы попали в ситуацию конфликта интересов, стороной которой является педагогический работник </vt:lpstr>
      <vt:lpstr> ПРЕДОТВРАТИМ КОРРУПЦИЮ ВМЕСТЕ!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Конфликт интересов педагогических работников в общеобразовательных организациях </dc:title>
  <dc:creator>Пользователь</dc:creator>
  <cp:lastModifiedBy>Пользователь</cp:lastModifiedBy>
  <cp:revision>3</cp:revision>
  <cp:lastPrinted>2023-09-27T08:15:41Z</cp:lastPrinted>
  <dcterms:created xsi:type="dcterms:W3CDTF">2023-09-27T02:26:11Z</dcterms:created>
  <dcterms:modified xsi:type="dcterms:W3CDTF">2023-09-27T08:21:38Z</dcterms:modified>
</cp:coreProperties>
</file>